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13.png" ContentType="image/png"/>
  <Override PartName="/ppt/media/image6.svg" ContentType="image/sv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svg" ContentType="image/svg"/>
  <Override PartName="/ppt/media/image11.png" ContentType="image/png"/>
  <Override PartName="/ppt/media/image12.png" ContentType="image/png"/>
  <Override PartName="/ppt/media/image14.svg" ContentType="image/sv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4452734-F78F-4EFD-8235-0A07E1581CA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4240BCB-BBED-4FDE-B80E-E64E2AD2607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84021CC-9E01-4F27-BA41-10D9B1A3FE3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3CC77FB-9F4C-44DF-9D5B-9827D9E7AEE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68F65C-C980-4F45-A635-672C8144862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197D859-47BC-4A90-B6E9-16ED85D30BF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A01A501-43D2-4D3B-9DA9-CB6A24FB28D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3A4399C-4D70-4043-ADE8-455E9907AEB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8CE849C-0CBE-4CFA-A98D-4A45C0FCCF6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5C26F77-FF86-4887-B84E-60B17C6148D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D5E28A-5AA2-4B7C-AFAB-84AA1FC0BA2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texte-titre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5.png"/><Relationship Id="rId5" Type="http://schemas.openxmlformats.org/officeDocument/2006/relationships/image" Target="../media/image6.sv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5.png"/><Relationship Id="rId9" Type="http://schemas.openxmlformats.org/officeDocument/2006/relationships/image" Target="../media/image6.svg"/><Relationship Id="rId10" Type="http://schemas.openxmlformats.org/officeDocument/2006/relationships/image" Target="../media/image5.png"/><Relationship Id="rId11" Type="http://schemas.openxmlformats.org/officeDocument/2006/relationships/image" Target="../media/image6.svg"/><Relationship Id="rId1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sv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3.png"/><Relationship Id="rId6" Type="http://schemas.openxmlformats.org/officeDocument/2006/relationships/image" Target="../media/image14.svg"/><Relationship Id="rId7" Type="http://schemas.openxmlformats.org/officeDocument/2006/relationships/image" Target="../media/image13.png"/><Relationship Id="rId8" Type="http://schemas.openxmlformats.org/officeDocument/2006/relationships/image" Target="../media/image14.svg"/><Relationship Id="rId9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"/>
          <p:cNvGrpSpPr/>
          <p:nvPr/>
        </p:nvGrpSpPr>
        <p:grpSpPr>
          <a:xfrm>
            <a:off x="6097680" y="5590080"/>
            <a:ext cx="14099040" cy="14099040"/>
            <a:chOff x="6097680" y="5590080"/>
            <a:chExt cx="14099040" cy="14099040"/>
          </a:xfrm>
        </p:grpSpPr>
        <p:sp>
          <p:nvSpPr>
            <p:cNvPr id="60" name="Freeform 3"/>
            <p:cNvSpPr/>
            <p:nvPr/>
          </p:nvSpPr>
          <p:spPr>
            <a:xfrm>
              <a:off x="6097680" y="5590080"/>
              <a:ext cx="14099040" cy="14099040"/>
            </a:xfrm>
            <a:custGeom>
              <a:avLst/>
              <a:gdLst>
                <a:gd name="textAreaLeft" fmla="*/ 0 w 14099040"/>
                <a:gd name="textAreaRight" fmla="*/ 14099400 w 14099040"/>
                <a:gd name="textAreaTop" fmla="*/ 0 h 14099040"/>
                <a:gd name="textAreaBottom" fmla="*/ 14099400 h 140990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" name="TextBox 4"/>
            <p:cNvSpPr/>
            <p:nvPr/>
          </p:nvSpPr>
          <p:spPr>
            <a:xfrm>
              <a:off x="7419240" y="6251040"/>
              <a:ext cx="11455560" cy="1211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" name="Group 5"/>
          <p:cNvGrpSpPr/>
          <p:nvPr/>
        </p:nvGrpSpPr>
        <p:grpSpPr>
          <a:xfrm>
            <a:off x="-258120" y="-258120"/>
            <a:ext cx="1286640" cy="1286640"/>
            <a:chOff x="-258120" y="-258120"/>
            <a:chExt cx="1286640" cy="1286640"/>
          </a:xfrm>
        </p:grpSpPr>
        <p:sp>
          <p:nvSpPr>
            <p:cNvPr id="63" name="Freeform 6"/>
            <p:cNvSpPr/>
            <p:nvPr/>
          </p:nvSpPr>
          <p:spPr>
            <a:xfrm>
              <a:off x="-258120" y="-258120"/>
              <a:ext cx="1286640" cy="1286640"/>
            </a:xfrm>
            <a:custGeom>
              <a:avLst/>
              <a:gdLst>
                <a:gd name="textAreaLeft" fmla="*/ 0 w 1286640"/>
                <a:gd name="textAreaRight" fmla="*/ 1287000 w 1286640"/>
                <a:gd name="textAreaTop" fmla="*/ 0 h 1286640"/>
                <a:gd name="textAreaBottom" fmla="*/ 1287000 h 12866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" name="TextBox 7"/>
            <p:cNvSpPr/>
            <p:nvPr/>
          </p:nvSpPr>
          <p:spPr>
            <a:xfrm>
              <a:off x="-137520" y="-198000"/>
              <a:ext cx="1045440" cy="1105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5" name="Group 8"/>
          <p:cNvGrpSpPr/>
          <p:nvPr/>
        </p:nvGrpSpPr>
        <p:grpSpPr>
          <a:xfrm>
            <a:off x="-1929240" y="8389440"/>
            <a:ext cx="3735000" cy="3735000"/>
            <a:chOff x="-1929240" y="8389440"/>
            <a:chExt cx="3735000" cy="3735000"/>
          </a:xfrm>
        </p:grpSpPr>
        <p:sp>
          <p:nvSpPr>
            <p:cNvPr id="66" name="Freeform 9"/>
            <p:cNvSpPr/>
            <p:nvPr/>
          </p:nvSpPr>
          <p:spPr>
            <a:xfrm>
              <a:off x="-1929240" y="8389440"/>
              <a:ext cx="3735000" cy="3735000"/>
            </a:xfrm>
            <a:custGeom>
              <a:avLst/>
              <a:gdLst>
                <a:gd name="textAreaLeft" fmla="*/ 0 w 3735000"/>
                <a:gd name="textAreaRight" fmla="*/ 3735360 w 3735000"/>
                <a:gd name="textAreaTop" fmla="*/ 0 h 3735000"/>
                <a:gd name="textAreaBottom" fmla="*/ 3735360 h 37350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952500">
              <a:solidFill>
                <a:srgbClr val="145da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" name="TextBox 10"/>
            <p:cNvSpPr/>
            <p:nvPr/>
          </p:nvSpPr>
          <p:spPr>
            <a:xfrm>
              <a:off x="-1578960" y="8564760"/>
              <a:ext cx="3034800" cy="320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68" name="Freeform 11"/>
          <p:cNvSpPr/>
          <p:nvPr/>
        </p:nvSpPr>
        <p:spPr>
          <a:xfrm>
            <a:off x="8757360" y="7522560"/>
            <a:ext cx="8779320" cy="1733760"/>
          </a:xfrm>
          <a:custGeom>
            <a:avLst/>
            <a:gdLst>
              <a:gd name="textAreaLeft" fmla="*/ 0 w 8779320"/>
              <a:gd name="textAreaRight" fmla="*/ 8779680 w 8779320"/>
              <a:gd name="textAreaTop" fmla="*/ 0 h 1733760"/>
              <a:gd name="textAreaBottom" fmla="*/ 1734120 h 1733760"/>
            </a:gdLst>
            <a:ahLst/>
            <a:rect l="textAreaLeft" t="textAreaTop" r="textAreaRight" b="textAreaBottom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9" name="Group 12"/>
          <p:cNvGrpSpPr/>
          <p:nvPr/>
        </p:nvGrpSpPr>
        <p:grpSpPr>
          <a:xfrm>
            <a:off x="8573760" y="3143160"/>
            <a:ext cx="9146160" cy="5245920"/>
            <a:chOff x="8573760" y="3143160"/>
            <a:chExt cx="9146160" cy="5245920"/>
          </a:xfrm>
        </p:grpSpPr>
        <p:sp>
          <p:nvSpPr>
            <p:cNvPr id="70" name="Freeform 13"/>
            <p:cNvSpPr/>
            <p:nvPr/>
          </p:nvSpPr>
          <p:spPr>
            <a:xfrm>
              <a:off x="9451440" y="3168000"/>
              <a:ext cx="7392600" cy="4957920"/>
            </a:xfrm>
            <a:custGeom>
              <a:avLst/>
              <a:gdLst>
                <a:gd name="textAreaLeft" fmla="*/ 0 w 7392600"/>
                <a:gd name="textAreaRight" fmla="*/ 7392960 w 7392600"/>
                <a:gd name="textAreaTop" fmla="*/ 0 h 4957920"/>
                <a:gd name="textAreaBottom" fmla="*/ 4958280 h 4957920"/>
              </a:gdLst>
              <a:ahLst/>
              <a:rect l="textAreaLeft" t="textAreaTop" r="textAreaRight" b="textAreaBottom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" name="Freeform 14"/>
            <p:cNvSpPr/>
            <p:nvPr/>
          </p:nvSpPr>
          <p:spPr>
            <a:xfrm>
              <a:off x="8573760" y="3143160"/>
              <a:ext cx="9146160" cy="5205240"/>
            </a:xfrm>
            <a:custGeom>
              <a:avLst/>
              <a:gdLst>
                <a:gd name="textAreaLeft" fmla="*/ 0 w 9146160"/>
                <a:gd name="textAreaRight" fmla="*/ 9146520 w 9146160"/>
                <a:gd name="textAreaTop" fmla="*/ 0 h 5205240"/>
                <a:gd name="textAreaBottom" fmla="*/ 5205600 h 5205240"/>
              </a:gdLst>
              <a:ahLst/>
              <a:rect l="textAreaLeft" t="textAreaTop" r="textAreaRight" b="textAreaBottom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" name="Freeform 15"/>
            <p:cNvSpPr/>
            <p:nvPr/>
          </p:nvSpPr>
          <p:spPr>
            <a:xfrm>
              <a:off x="12539520" y="8127720"/>
              <a:ext cx="1213200" cy="110160"/>
            </a:xfrm>
            <a:custGeom>
              <a:avLst/>
              <a:gdLst>
                <a:gd name="textAreaLeft" fmla="*/ 0 w 1213200"/>
                <a:gd name="textAreaRight" fmla="*/ 1213560 w 1213200"/>
                <a:gd name="textAreaTop" fmla="*/ 0 h 110160"/>
                <a:gd name="textAreaBottom" fmla="*/ 110520 h 110160"/>
              </a:gdLst>
              <a:ahLst/>
              <a:rect l="textAreaLeft" t="textAreaTop" r="textAreaRight" b="textAreaBottom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Freeform 16"/>
            <p:cNvSpPr/>
            <p:nvPr/>
          </p:nvSpPr>
          <p:spPr>
            <a:xfrm>
              <a:off x="8761680" y="8348760"/>
              <a:ext cx="8770680" cy="40320"/>
            </a:xfrm>
            <a:custGeom>
              <a:avLst/>
              <a:gdLst>
                <a:gd name="textAreaLeft" fmla="*/ 0 w 8770680"/>
                <a:gd name="textAreaRight" fmla="*/ 8771040 w 8770680"/>
                <a:gd name="textAreaTop" fmla="*/ 0 h 40320"/>
                <a:gd name="textAreaBottom" fmla="*/ 40680 h 40320"/>
              </a:gdLst>
              <a:ahLst/>
              <a:rect l="textAreaLeft" t="textAreaTop" r="textAreaRight" b="textAreaBottom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20" bIns="-432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" name="Freeform 17"/>
            <p:cNvSpPr/>
            <p:nvPr/>
          </p:nvSpPr>
          <p:spPr>
            <a:xfrm>
              <a:off x="9677160" y="3460320"/>
              <a:ext cx="6938640" cy="4342320"/>
            </a:xfrm>
            <a:custGeom>
              <a:avLst/>
              <a:gdLst>
                <a:gd name="textAreaLeft" fmla="*/ 0 w 6938640"/>
                <a:gd name="textAreaRight" fmla="*/ 6939000 w 6938640"/>
                <a:gd name="textAreaTop" fmla="*/ 0 h 4342320"/>
                <a:gd name="textAreaBottom" fmla="*/ 4342680 h 4342320"/>
              </a:gdLst>
              <a:ahLst/>
              <a:rect l="textAreaLeft" t="textAreaTop" r="textAreaRight" b="textAreaBottom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" name="Freeform 18"/>
          <p:cNvSpPr/>
          <p:nvPr/>
        </p:nvSpPr>
        <p:spPr>
          <a:xfrm>
            <a:off x="684000" y="0"/>
            <a:ext cx="4001040" cy="1306080"/>
          </a:xfrm>
          <a:custGeom>
            <a:avLst/>
            <a:gdLst>
              <a:gd name="textAreaLeft" fmla="*/ 0 w 4001040"/>
              <a:gd name="textAreaRight" fmla="*/ 4001400 w 4001040"/>
              <a:gd name="textAreaTop" fmla="*/ 0 h 1306080"/>
              <a:gd name="textAreaBottom" fmla="*/ 1306440 h 1306080"/>
            </a:gdLst>
            <a:ahLst/>
            <a:rect l="textAreaLeft" t="textAreaTop" r="textAreaRight" b="textAreaBottom"/>
            <a:pathLst>
              <a:path w="4001571" h="1306267">
                <a:moveTo>
                  <a:pt x="0" y="0"/>
                </a:moveTo>
                <a:lnTo>
                  <a:pt x="4001571" y="0"/>
                </a:lnTo>
                <a:lnTo>
                  <a:pt x="4001571" y="1306267"/>
                </a:lnTo>
                <a:lnTo>
                  <a:pt x="0" y="13062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Box 19"/>
          <p:cNvSpPr/>
          <p:nvPr/>
        </p:nvSpPr>
        <p:spPr>
          <a:xfrm>
            <a:off x="-258120" y="2729520"/>
            <a:ext cx="9887040" cy="24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743"/>
              </a:lnSpc>
            </a:pPr>
            <a:r>
              <a:rPr b="1" lang="en-US" sz="6960" strike="noStrike" u="none">
                <a:solidFill>
                  <a:srgbClr val="051d40"/>
                </a:solidFill>
                <a:effectLst/>
                <a:uFillTx/>
                <a:latin typeface="Montserrat Bold"/>
                <a:ea typeface="Montserrat Bold"/>
              </a:rPr>
              <a:t>Projet : Gestion de Stock</a:t>
            </a:r>
            <a:endParaRPr b="0" lang="fr-FR" sz="69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20"/>
          <p:cNvSpPr/>
          <p:nvPr/>
        </p:nvSpPr>
        <p:spPr>
          <a:xfrm>
            <a:off x="2049480" y="9199440"/>
            <a:ext cx="7365600" cy="9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55"/>
              </a:lnSpc>
            </a:pPr>
            <a:r>
              <a:rPr b="1" lang="en-US" sz="2760" spc="-54" strike="noStrike" u="none">
                <a:solidFill>
                  <a:srgbClr val="051d40"/>
                </a:solidFill>
                <a:effectLst/>
                <a:uFillTx/>
                <a:latin typeface="Montserrat Bold"/>
                <a:ea typeface="Montserrat Bold"/>
              </a:rPr>
              <a:t> Réalisé par : </a:t>
            </a:r>
            <a:r>
              <a:rPr b="0" lang="en-US" sz="2760" spc="-54" strike="noStrike" u="none">
                <a:solidFill>
                  <a:srgbClr val="051d40"/>
                </a:solidFill>
                <a:effectLst/>
                <a:uFillTx/>
                <a:latin typeface="Montserrat"/>
                <a:ea typeface="Montserrat"/>
              </a:rPr>
              <a:t> Abir.Chakir</a:t>
            </a:r>
            <a:endParaRPr b="0" lang="fr-FR" sz="27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855"/>
              </a:lnSpc>
            </a:pPr>
            <a:r>
              <a:rPr b="0" lang="en-US" sz="2760" spc="-54" strike="noStrike" u="none">
                <a:solidFill>
                  <a:srgbClr val="051d40"/>
                </a:solidFill>
                <a:effectLst/>
                <a:uFillTx/>
                <a:latin typeface="Montserrat"/>
                <a:ea typeface="Montserrat"/>
              </a:rPr>
              <a:t>                          Jordan.Toe</a:t>
            </a:r>
            <a:endParaRPr b="0" lang="fr-FR" sz="27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8" name="Group 21"/>
          <p:cNvGrpSpPr/>
          <p:nvPr/>
        </p:nvGrpSpPr>
        <p:grpSpPr>
          <a:xfrm>
            <a:off x="16287120" y="-1757160"/>
            <a:ext cx="3513960" cy="3513960"/>
            <a:chOff x="16287120" y="-1757160"/>
            <a:chExt cx="3513960" cy="3513960"/>
          </a:xfrm>
        </p:grpSpPr>
        <p:sp>
          <p:nvSpPr>
            <p:cNvPr id="79" name="Freeform 22"/>
            <p:cNvSpPr/>
            <p:nvPr/>
          </p:nvSpPr>
          <p:spPr>
            <a:xfrm>
              <a:off x="16287120" y="-1757160"/>
              <a:ext cx="3513960" cy="3513960"/>
            </a:xfrm>
            <a:custGeom>
              <a:avLst/>
              <a:gdLst>
                <a:gd name="textAreaLeft" fmla="*/ 0 w 3513960"/>
                <a:gd name="textAreaRight" fmla="*/ 3514320 w 3513960"/>
                <a:gd name="textAreaTop" fmla="*/ 0 h 3513960"/>
                <a:gd name="textAreaBottom" fmla="*/ 3514320 h 3513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952500">
              <a:solidFill>
                <a:srgbClr val="145da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" name="TextBox 23"/>
            <p:cNvSpPr/>
            <p:nvPr/>
          </p:nvSpPr>
          <p:spPr>
            <a:xfrm>
              <a:off x="16616520" y="-1592280"/>
              <a:ext cx="2855160" cy="301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1" name="TextBox 24"/>
          <p:cNvSpPr/>
          <p:nvPr/>
        </p:nvSpPr>
        <p:spPr>
          <a:xfrm>
            <a:off x="3589920" y="5709240"/>
            <a:ext cx="307008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479"/>
              </a:lnSpc>
            </a:pPr>
            <a:r>
              <a:rPr b="1" lang="en-US" sz="3200" strike="noStrike" u="none">
                <a:solidFill>
                  <a:srgbClr val="051d40"/>
                </a:solidFill>
                <a:effectLst/>
                <a:uFillTx/>
                <a:latin typeface="Montserrat Bold"/>
                <a:ea typeface="Montserrat Bold"/>
              </a:rPr>
              <a:t>2024/2025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25"/>
          <p:cNvSpPr/>
          <p:nvPr/>
        </p:nvSpPr>
        <p:spPr>
          <a:xfrm>
            <a:off x="683280" y="6874560"/>
            <a:ext cx="789012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759"/>
              </a:lnSpc>
            </a:pPr>
            <a:r>
              <a:rPr b="1" lang="en-US" sz="3400" strike="noStrike" u="none">
                <a:solidFill>
                  <a:srgbClr val="051d40"/>
                </a:solidFill>
                <a:effectLst/>
                <a:uFillTx/>
                <a:latin typeface="Montserrat Bold"/>
                <a:ea typeface="Montserrat Bold"/>
              </a:rPr>
              <a:t>Encadré par :</a:t>
            </a:r>
            <a:r>
              <a:rPr b="0" lang="en-US" sz="3400" strike="noStrike" u="none">
                <a:solidFill>
                  <a:srgbClr val="051d40"/>
                </a:solidFill>
                <a:effectLst/>
                <a:uFillTx/>
                <a:latin typeface="Montserrat"/>
                <a:ea typeface="Montserrat"/>
              </a:rPr>
              <a:t> MAHAM SALAH DINE</a:t>
            </a:r>
            <a:endParaRPr b="0" lang="fr-FR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"/>
          <p:cNvGrpSpPr/>
          <p:nvPr/>
        </p:nvGrpSpPr>
        <p:grpSpPr>
          <a:xfrm>
            <a:off x="14517720" y="-460080"/>
            <a:ext cx="3963960" cy="11062080"/>
            <a:chOff x="14517720" y="-460080"/>
            <a:chExt cx="3963960" cy="11062080"/>
          </a:xfrm>
        </p:grpSpPr>
        <p:sp>
          <p:nvSpPr>
            <p:cNvPr id="84" name="Freeform 3"/>
            <p:cNvSpPr/>
            <p:nvPr/>
          </p:nvSpPr>
          <p:spPr>
            <a:xfrm>
              <a:off x="14517720" y="-315360"/>
              <a:ext cx="3963960" cy="10917360"/>
            </a:xfrm>
            <a:custGeom>
              <a:avLst/>
              <a:gdLst>
                <a:gd name="textAreaLeft" fmla="*/ 0 w 3963960"/>
                <a:gd name="textAreaRight" fmla="*/ 3964320 w 3963960"/>
                <a:gd name="textAreaTop" fmla="*/ 0 h 10917360"/>
                <a:gd name="textAreaBottom" fmla="*/ 10917720 h 10917360"/>
              </a:gdLst>
              <a:ahLst/>
              <a:rect l="textAreaLeft" t="textAreaTop" r="textAreaRight" b="textAreaBottom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" name="TextBox 4"/>
            <p:cNvSpPr/>
            <p:nvPr/>
          </p:nvSpPr>
          <p:spPr>
            <a:xfrm>
              <a:off x="14517720" y="-460080"/>
              <a:ext cx="3963960" cy="1106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6" name="TextBox 5"/>
          <p:cNvSpPr/>
          <p:nvPr/>
        </p:nvSpPr>
        <p:spPr>
          <a:xfrm>
            <a:off x="4353840" y="1074600"/>
            <a:ext cx="675972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247"/>
              </a:lnSpc>
            </a:pPr>
            <a:r>
              <a:rPr b="1" lang="en-US" sz="7319" strike="noStrike" u="none">
                <a:solidFill>
                  <a:srgbClr val="051d40"/>
                </a:solidFill>
                <a:effectLst/>
                <a:uFillTx/>
                <a:latin typeface="Montserrat Bold"/>
                <a:ea typeface="Montserrat Bold"/>
              </a:rPr>
              <a:t>SOMMAIRE</a:t>
            </a:r>
            <a:endParaRPr b="0" lang="fr-FR" sz="731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7" name="Group 6"/>
          <p:cNvGrpSpPr/>
          <p:nvPr/>
        </p:nvGrpSpPr>
        <p:grpSpPr>
          <a:xfrm>
            <a:off x="-1867680" y="-1614240"/>
            <a:ext cx="3735000" cy="3735000"/>
            <a:chOff x="-1867680" y="-1614240"/>
            <a:chExt cx="3735000" cy="3735000"/>
          </a:xfrm>
        </p:grpSpPr>
        <p:sp>
          <p:nvSpPr>
            <p:cNvPr id="88" name="Freeform 7"/>
            <p:cNvSpPr/>
            <p:nvPr/>
          </p:nvSpPr>
          <p:spPr>
            <a:xfrm>
              <a:off x="-1867680" y="-1614240"/>
              <a:ext cx="3735000" cy="3735000"/>
            </a:xfrm>
            <a:custGeom>
              <a:avLst/>
              <a:gdLst>
                <a:gd name="textAreaLeft" fmla="*/ 0 w 3735000"/>
                <a:gd name="textAreaRight" fmla="*/ 3735360 w 3735000"/>
                <a:gd name="textAreaTop" fmla="*/ 0 h 3735000"/>
                <a:gd name="textAreaBottom" fmla="*/ 3735360 h 37350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952500">
              <a:solidFill>
                <a:srgbClr val="145da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" name="TextBox 8"/>
            <p:cNvSpPr/>
            <p:nvPr/>
          </p:nvSpPr>
          <p:spPr>
            <a:xfrm>
              <a:off x="-1517400" y="-1439280"/>
              <a:ext cx="3034800" cy="320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0" name="Freeform 9"/>
          <p:cNvSpPr/>
          <p:nvPr/>
        </p:nvSpPr>
        <p:spPr>
          <a:xfrm>
            <a:off x="11796840" y="447120"/>
            <a:ext cx="5972400" cy="9392040"/>
          </a:xfrm>
          <a:custGeom>
            <a:avLst/>
            <a:gdLst>
              <a:gd name="textAreaLeft" fmla="*/ 0 w 5972400"/>
              <a:gd name="textAreaRight" fmla="*/ 5972760 w 5972400"/>
              <a:gd name="textAreaTop" fmla="*/ 0 h 9392040"/>
              <a:gd name="textAreaBottom" fmla="*/ 9392400 h 9392040"/>
            </a:gdLst>
            <a:ahLst/>
            <a:rect l="textAreaLeft" t="textAreaTop" r="textAreaRight" b="textAreaBottom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1" name="Group 10"/>
          <p:cNvGrpSpPr/>
          <p:nvPr/>
        </p:nvGrpSpPr>
        <p:grpSpPr>
          <a:xfrm>
            <a:off x="2331720" y="3767400"/>
            <a:ext cx="8496000" cy="4145760"/>
            <a:chOff x="2331720" y="3767400"/>
            <a:chExt cx="8496000" cy="4145760"/>
          </a:xfrm>
        </p:grpSpPr>
        <p:sp>
          <p:nvSpPr>
            <p:cNvPr id="92" name="Freeform 11"/>
            <p:cNvSpPr/>
            <p:nvPr/>
          </p:nvSpPr>
          <p:spPr>
            <a:xfrm rot="5400000">
              <a:off x="2295720" y="3823920"/>
              <a:ext cx="634680" cy="563040"/>
            </a:xfrm>
            <a:custGeom>
              <a:avLst/>
              <a:gdLst>
                <a:gd name="textAreaLeft" fmla="*/ 0 w 634680"/>
                <a:gd name="textAreaRight" fmla="*/ 635040 w 634680"/>
                <a:gd name="textAreaTop" fmla="*/ 0 h 563040"/>
                <a:gd name="textAreaBottom" fmla="*/ 563400 h 563040"/>
              </a:gdLst>
              <a:ahLst/>
              <a:rect l="textAreaLeft" t="textAreaTop" r="textAreaRight" b="textAreaBottom"/>
              <a:pathLst>
                <a:path w="846540" h="751112">
                  <a:moveTo>
                    <a:pt x="0" y="0"/>
                  </a:moveTo>
                  <a:lnTo>
                    <a:pt x="846540" y="0"/>
                  </a:lnTo>
                  <a:lnTo>
                    <a:pt x="846540" y="751112"/>
                  </a:lnTo>
                  <a:lnTo>
                    <a:pt x="0" y="75111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" name="TextBox 12"/>
            <p:cNvSpPr/>
            <p:nvPr/>
          </p:nvSpPr>
          <p:spPr>
            <a:xfrm>
              <a:off x="3228480" y="3780000"/>
              <a:ext cx="514800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Objectifs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" name="Freeform 13"/>
            <p:cNvSpPr/>
            <p:nvPr/>
          </p:nvSpPr>
          <p:spPr>
            <a:xfrm rot="5400000">
              <a:off x="2295720" y="4600800"/>
              <a:ext cx="634680" cy="563040"/>
            </a:xfrm>
            <a:custGeom>
              <a:avLst/>
              <a:gdLst>
                <a:gd name="textAreaLeft" fmla="*/ 0 w 634680"/>
                <a:gd name="textAreaRight" fmla="*/ 635040 w 634680"/>
                <a:gd name="textAreaTop" fmla="*/ 0 h 563040"/>
                <a:gd name="textAreaBottom" fmla="*/ 563400 h 563040"/>
              </a:gdLst>
              <a:ahLst/>
              <a:rect l="textAreaLeft" t="textAreaTop" r="textAreaRight" b="textAreaBottom"/>
              <a:pathLst>
                <a:path w="846540" h="751112">
                  <a:moveTo>
                    <a:pt x="0" y="0"/>
                  </a:moveTo>
                  <a:lnTo>
                    <a:pt x="846540" y="0"/>
                  </a:lnTo>
                  <a:lnTo>
                    <a:pt x="846540" y="751112"/>
                  </a:lnTo>
                  <a:lnTo>
                    <a:pt x="0" y="75111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" name="TextBox 14"/>
            <p:cNvSpPr/>
            <p:nvPr/>
          </p:nvSpPr>
          <p:spPr>
            <a:xfrm>
              <a:off x="3228480" y="5334120"/>
              <a:ext cx="578088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structure du code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" name="Freeform 15"/>
            <p:cNvSpPr/>
            <p:nvPr/>
          </p:nvSpPr>
          <p:spPr>
            <a:xfrm rot="5400000">
              <a:off x="2295720" y="5378040"/>
              <a:ext cx="634680" cy="563040"/>
            </a:xfrm>
            <a:custGeom>
              <a:avLst/>
              <a:gdLst>
                <a:gd name="textAreaLeft" fmla="*/ 0 w 634680"/>
                <a:gd name="textAreaRight" fmla="*/ 635040 w 634680"/>
                <a:gd name="textAreaTop" fmla="*/ 0 h 563040"/>
                <a:gd name="textAreaBottom" fmla="*/ 563400 h 563040"/>
              </a:gdLst>
              <a:ahLst/>
              <a:rect l="textAreaLeft" t="textAreaTop" r="textAreaRight" b="textAreaBottom"/>
              <a:pathLst>
                <a:path w="846540" h="751112">
                  <a:moveTo>
                    <a:pt x="0" y="0"/>
                  </a:moveTo>
                  <a:lnTo>
                    <a:pt x="846540" y="0"/>
                  </a:lnTo>
                  <a:lnTo>
                    <a:pt x="846540" y="751112"/>
                  </a:lnTo>
                  <a:lnTo>
                    <a:pt x="0" y="75111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" name="TextBox 16"/>
            <p:cNvSpPr/>
            <p:nvPr/>
          </p:nvSpPr>
          <p:spPr>
            <a:xfrm>
              <a:off x="3228480" y="6159960"/>
              <a:ext cx="546444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fonctionnement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" name="Freeform 17"/>
            <p:cNvSpPr/>
            <p:nvPr/>
          </p:nvSpPr>
          <p:spPr>
            <a:xfrm rot="5400000">
              <a:off x="2295720" y="6154920"/>
              <a:ext cx="634680" cy="563040"/>
            </a:xfrm>
            <a:custGeom>
              <a:avLst/>
              <a:gdLst>
                <a:gd name="textAreaLeft" fmla="*/ 0 w 634680"/>
                <a:gd name="textAreaRight" fmla="*/ 635040 w 634680"/>
                <a:gd name="textAreaTop" fmla="*/ 0 h 563040"/>
                <a:gd name="textAreaBottom" fmla="*/ 563400 h 563040"/>
              </a:gdLst>
              <a:ahLst/>
              <a:rect l="textAreaLeft" t="textAreaTop" r="textAreaRight" b="textAreaBottom"/>
              <a:pathLst>
                <a:path w="846540" h="751112">
                  <a:moveTo>
                    <a:pt x="0" y="0"/>
                  </a:moveTo>
                  <a:lnTo>
                    <a:pt x="846540" y="0"/>
                  </a:lnTo>
                  <a:lnTo>
                    <a:pt x="846540" y="751112"/>
                  </a:lnTo>
                  <a:lnTo>
                    <a:pt x="0" y="75111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" name="TextBox 18"/>
            <p:cNvSpPr/>
            <p:nvPr/>
          </p:nvSpPr>
          <p:spPr>
            <a:xfrm>
              <a:off x="3228480" y="6933960"/>
              <a:ext cx="681012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Améliorations possible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" name="Freeform 19"/>
            <p:cNvSpPr/>
            <p:nvPr/>
          </p:nvSpPr>
          <p:spPr>
            <a:xfrm rot="5400000">
              <a:off x="2295720" y="6932520"/>
              <a:ext cx="634680" cy="563040"/>
            </a:xfrm>
            <a:custGeom>
              <a:avLst/>
              <a:gdLst>
                <a:gd name="textAreaLeft" fmla="*/ 0 w 634680"/>
                <a:gd name="textAreaRight" fmla="*/ 635040 w 634680"/>
                <a:gd name="textAreaTop" fmla="*/ 0 h 563040"/>
                <a:gd name="textAreaBottom" fmla="*/ 563400 h 563040"/>
              </a:gdLst>
              <a:ahLst/>
              <a:rect l="textAreaLeft" t="textAreaTop" r="textAreaRight" b="textAreaBottom"/>
              <a:pathLst>
                <a:path w="846540" h="751112">
                  <a:moveTo>
                    <a:pt x="0" y="0"/>
                  </a:moveTo>
                  <a:lnTo>
                    <a:pt x="846540" y="0"/>
                  </a:lnTo>
                  <a:lnTo>
                    <a:pt x="846540" y="751112"/>
                  </a:lnTo>
                  <a:lnTo>
                    <a:pt x="0" y="75111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" name="TextBox 20"/>
            <p:cNvSpPr/>
            <p:nvPr/>
          </p:nvSpPr>
          <p:spPr>
            <a:xfrm>
              <a:off x="10006920" y="3767400"/>
              <a:ext cx="82080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 anchorCtr="1">
              <a:spAutoFit/>
            </a:bodyPr>
            <a:p>
              <a:pPr algn="r"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03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" name="TextBox 21"/>
            <p:cNvSpPr/>
            <p:nvPr/>
          </p:nvSpPr>
          <p:spPr>
            <a:xfrm>
              <a:off x="10006920" y="4572360"/>
              <a:ext cx="82080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 anchorCtr="1">
              <a:spAutoFit/>
            </a:bodyPr>
            <a:p>
              <a:pPr algn="r"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04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" name="TextBox 22"/>
            <p:cNvSpPr/>
            <p:nvPr/>
          </p:nvSpPr>
          <p:spPr>
            <a:xfrm>
              <a:off x="10006920" y="5348520"/>
              <a:ext cx="82080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 anchorCtr="1">
              <a:spAutoFit/>
            </a:bodyPr>
            <a:p>
              <a:pPr algn="r"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06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" name="TextBox 23"/>
            <p:cNvSpPr/>
            <p:nvPr/>
          </p:nvSpPr>
          <p:spPr>
            <a:xfrm>
              <a:off x="10006920" y="6124320"/>
              <a:ext cx="82080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 anchorCtr="1">
              <a:spAutoFit/>
            </a:bodyPr>
            <a:p>
              <a:pPr algn="r"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08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" name="TextBox 24"/>
            <p:cNvSpPr/>
            <p:nvPr/>
          </p:nvSpPr>
          <p:spPr>
            <a:xfrm>
              <a:off x="10006920" y="6901200"/>
              <a:ext cx="82080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 anchorCtr="1">
              <a:spAutoFit/>
            </a:bodyPr>
            <a:p>
              <a:pPr algn="r"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09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" name="TextBox 25"/>
            <p:cNvSpPr/>
            <p:nvPr/>
          </p:nvSpPr>
          <p:spPr>
            <a:xfrm>
              <a:off x="3205800" y="4528800"/>
              <a:ext cx="6422400" cy="97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6265"/>
                </a:lnSpc>
              </a:pPr>
              <a:r>
                <a:rPr b="1" lang="en-US" sz="4480" spc="-88" strike="noStrike" u="none">
                  <a:solidFill>
                    <a:srgbClr val="051d40"/>
                  </a:solidFill>
                  <a:effectLst/>
                  <a:uFillTx/>
                  <a:latin typeface="Montserrat Bold"/>
                  <a:ea typeface="Montserrat Bold"/>
                </a:rPr>
                <a:t>Stratégie de travail</a:t>
              </a:r>
              <a:endParaRPr b="0" lang="fr-FR" sz="448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2"/>
          <p:cNvSpPr/>
          <p:nvPr/>
        </p:nvSpPr>
        <p:spPr>
          <a:xfrm>
            <a:off x="0" y="0"/>
            <a:ext cx="18287640" cy="514332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5143320"/>
              <a:gd name="textAreaBottom" fmla="*/ 5143680 h 5143320"/>
            </a:gdLst>
            <a:ahLst/>
            <a:rect l="textAreaLeft" t="textAreaTop" r="textAreaRight" b="textAreaBottom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8" name="Group 3"/>
          <p:cNvGrpSpPr/>
          <p:nvPr/>
        </p:nvGrpSpPr>
        <p:grpSpPr>
          <a:xfrm>
            <a:off x="3367440" y="2445840"/>
            <a:ext cx="11552400" cy="5250240"/>
            <a:chOff x="3367440" y="2445840"/>
            <a:chExt cx="11552400" cy="5250240"/>
          </a:xfrm>
        </p:grpSpPr>
        <p:sp>
          <p:nvSpPr>
            <p:cNvPr id="109" name="Freeform 4"/>
            <p:cNvSpPr/>
            <p:nvPr/>
          </p:nvSpPr>
          <p:spPr>
            <a:xfrm>
              <a:off x="3367440" y="2590560"/>
              <a:ext cx="11552400" cy="5105520"/>
            </a:xfrm>
            <a:custGeom>
              <a:avLst/>
              <a:gdLst>
                <a:gd name="textAreaLeft" fmla="*/ 0 w 11552400"/>
                <a:gd name="textAreaRight" fmla="*/ 11552760 w 11552400"/>
                <a:gd name="textAreaTop" fmla="*/ 0 h 5105520"/>
                <a:gd name="textAreaBottom" fmla="*/ 5105880 h 5105520"/>
              </a:gdLst>
              <a:ahLst/>
              <a:rect l="textAreaLeft" t="textAreaTop" r="textAreaRight" b="textAreaBottom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" name="TextBox 5"/>
            <p:cNvSpPr/>
            <p:nvPr/>
          </p:nvSpPr>
          <p:spPr>
            <a:xfrm>
              <a:off x="3367440" y="2445840"/>
              <a:ext cx="11552400" cy="5250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11" name="Group 6"/>
          <p:cNvGrpSpPr/>
          <p:nvPr/>
        </p:nvGrpSpPr>
        <p:grpSpPr>
          <a:xfrm>
            <a:off x="-188280" y="9113760"/>
            <a:ext cx="18475920" cy="1173240"/>
            <a:chOff x="-188280" y="9113760"/>
            <a:chExt cx="18475920" cy="1173240"/>
          </a:xfrm>
        </p:grpSpPr>
        <p:sp>
          <p:nvSpPr>
            <p:cNvPr id="112" name="Freeform 7"/>
            <p:cNvSpPr/>
            <p:nvPr/>
          </p:nvSpPr>
          <p:spPr>
            <a:xfrm>
              <a:off x="-188280" y="9258480"/>
              <a:ext cx="18475920" cy="1028520"/>
            </a:xfrm>
            <a:custGeom>
              <a:avLst/>
              <a:gdLst>
                <a:gd name="textAreaLeft" fmla="*/ 0 w 18475920"/>
                <a:gd name="textAreaRight" fmla="*/ 18476280 w 18475920"/>
                <a:gd name="textAreaTop" fmla="*/ 0 h 1028520"/>
                <a:gd name="textAreaBottom" fmla="*/ 1028880 h 1028520"/>
              </a:gdLst>
              <a:ahLst/>
              <a:rect l="textAreaLeft" t="textAreaTop" r="textAreaRight" b="textAreaBottom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" name="TextBox 8"/>
            <p:cNvSpPr/>
            <p:nvPr/>
          </p:nvSpPr>
          <p:spPr>
            <a:xfrm>
              <a:off x="-188280" y="9113760"/>
              <a:ext cx="18475920" cy="117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14" name="TextBox 9"/>
          <p:cNvSpPr/>
          <p:nvPr/>
        </p:nvSpPr>
        <p:spPr>
          <a:xfrm>
            <a:off x="3645000" y="2991600"/>
            <a:ext cx="10997640" cy="42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57720" indent="-328680" defTabSz="914400">
              <a:lnSpc>
                <a:spcPts val="4263"/>
              </a:lnSpc>
              <a:buClr>
                <a:srgbClr val="f8f9f9"/>
              </a:buClr>
              <a:buFont typeface="Arial"/>
              <a:buChar char="•"/>
            </a:pPr>
            <a:r>
              <a:rPr b="0" lang="en-US" sz="3040" strike="noStrike" u="none">
                <a:solidFill>
                  <a:srgbClr val="f8f9f9"/>
                </a:solidFill>
                <a:effectLst/>
                <a:uFillTx/>
                <a:latin typeface="Montserrat"/>
                <a:ea typeface="Montserrat"/>
              </a:rPr>
              <a:t>Offrir une solution simple et efficace pour la gestion de stock : ajout, suppression, tri, mise a jour, sauvegarde et appel du programme avec la synthaxe “stock FILE”. </a:t>
            </a:r>
            <a:endParaRPr b="0" lang="fr-FR" sz="3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57720" indent="-328680" defTabSz="914400">
              <a:lnSpc>
                <a:spcPts val="4263"/>
              </a:lnSpc>
              <a:buClr>
                <a:srgbClr val="f8f9f9"/>
              </a:buClr>
              <a:buFont typeface="Arial"/>
              <a:buChar char="•"/>
            </a:pPr>
            <a:r>
              <a:rPr b="0" lang="en-US" sz="3040" strike="noStrike" u="none">
                <a:solidFill>
                  <a:srgbClr val="f8f9f9"/>
                </a:solidFill>
                <a:effectLst/>
                <a:uFillTx/>
                <a:latin typeface="Montserrat"/>
                <a:ea typeface="Montserrat"/>
              </a:rPr>
              <a:t>Une interface intuitive et une gestion fiable des données. </a:t>
            </a:r>
            <a:endParaRPr b="0" lang="fr-FR" sz="3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57720" indent="-328680" defTabSz="914400">
              <a:lnSpc>
                <a:spcPts val="4263"/>
              </a:lnSpc>
              <a:buClr>
                <a:srgbClr val="f8f9f9"/>
              </a:buClr>
              <a:buFont typeface="Arial"/>
              <a:buChar char="•"/>
            </a:pPr>
            <a:r>
              <a:rPr b="0" lang="en-US" sz="3040" strike="noStrike" u="none">
                <a:solidFill>
                  <a:srgbClr val="f8f9f9"/>
                </a:solidFill>
                <a:effectLst/>
                <a:uFillTx/>
                <a:latin typeface="Montserrat"/>
                <a:ea typeface="Montserrat"/>
              </a:rPr>
              <a:t>Un programme est flexible et peut être adapté aux besoins spécifiques du client.</a:t>
            </a:r>
            <a:endParaRPr b="0" lang="fr-FR" sz="3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Box 10"/>
          <p:cNvSpPr/>
          <p:nvPr/>
        </p:nvSpPr>
        <p:spPr>
          <a:xfrm>
            <a:off x="16740000" y="9582480"/>
            <a:ext cx="12398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98"/>
              </a:lnSpc>
            </a:pPr>
            <a:r>
              <a:rPr b="1" lang="en-US" sz="3000" strike="noStrike" u="none">
                <a:solidFill>
                  <a:srgbClr val="f8f9f9"/>
                </a:solidFill>
                <a:effectLst/>
                <a:uFillTx/>
                <a:latin typeface="Montserrat Bold"/>
                <a:ea typeface="Montserrat Bold"/>
              </a:rPr>
              <a:t>03</a:t>
            </a:r>
            <a:endParaRPr b="0" lang="fr-F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Freeform 3"/>
          <p:cNvSpPr/>
          <p:nvPr/>
        </p:nvSpPr>
        <p:spPr>
          <a:xfrm rot="5400000">
            <a:off x="8990280" y="810360"/>
            <a:ext cx="8541720" cy="8665920"/>
          </a:xfrm>
          <a:custGeom>
            <a:avLst/>
            <a:gdLst>
              <a:gd name="textAreaLeft" fmla="*/ 0 w 8541720"/>
              <a:gd name="textAreaRight" fmla="*/ 8542080 w 8541720"/>
              <a:gd name="textAreaTop" fmla="*/ 0 h 8665920"/>
              <a:gd name="textAreaBottom" fmla="*/ 8666280 h 8665920"/>
            </a:gdLst>
            <a:ahLst/>
            <a:rect l="textAreaLeft" t="textAreaTop" r="textAreaRight" b="textAreaBottom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  <a:alphaModFix amt="1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Freeform 4"/>
          <p:cNvSpPr/>
          <p:nvPr/>
        </p:nvSpPr>
        <p:spPr>
          <a:xfrm rot="5400000">
            <a:off x="2832840" y="810360"/>
            <a:ext cx="8541720" cy="8665920"/>
          </a:xfrm>
          <a:custGeom>
            <a:avLst/>
            <a:gdLst>
              <a:gd name="textAreaLeft" fmla="*/ 0 w 8541720"/>
              <a:gd name="textAreaRight" fmla="*/ 8542080 w 8541720"/>
              <a:gd name="textAreaTop" fmla="*/ 0 h 8665920"/>
              <a:gd name="textAreaBottom" fmla="*/ 8666280 h 8665920"/>
            </a:gdLst>
            <a:ahLst/>
            <a:rect l="textAreaLeft" t="textAreaTop" r="textAreaRight" b="textAreaBottom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  <a:alphaModFix amt="1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9" name="Group 5"/>
          <p:cNvGrpSpPr/>
          <p:nvPr/>
        </p:nvGrpSpPr>
        <p:grpSpPr>
          <a:xfrm>
            <a:off x="3061440" y="2792880"/>
            <a:ext cx="12164760" cy="4556520"/>
            <a:chOff x="3061440" y="2792880"/>
            <a:chExt cx="12164760" cy="4556520"/>
          </a:xfrm>
        </p:grpSpPr>
        <p:sp>
          <p:nvSpPr>
            <p:cNvPr id="120" name="Freeform 6"/>
            <p:cNvSpPr/>
            <p:nvPr/>
          </p:nvSpPr>
          <p:spPr>
            <a:xfrm>
              <a:off x="3061440" y="2937240"/>
              <a:ext cx="12164760" cy="4411800"/>
            </a:xfrm>
            <a:custGeom>
              <a:avLst/>
              <a:gdLst>
                <a:gd name="textAreaLeft" fmla="*/ 0 w 12164760"/>
                <a:gd name="textAreaRight" fmla="*/ 12165120 w 12164760"/>
                <a:gd name="textAreaTop" fmla="*/ 0 h 4411800"/>
                <a:gd name="textAreaBottom" fmla="*/ 4412160 h 4411800"/>
              </a:gdLst>
              <a:ahLst/>
              <a:rect l="textAreaLeft" t="textAreaTop" r="textAreaRight" b="textAreaBottom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cap="sq" w="381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" name="TextBox 7"/>
            <p:cNvSpPr/>
            <p:nvPr/>
          </p:nvSpPr>
          <p:spPr>
            <a:xfrm>
              <a:off x="3061440" y="2792880"/>
              <a:ext cx="12164760" cy="455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22" name="TextBox 8"/>
          <p:cNvSpPr/>
          <p:nvPr/>
        </p:nvSpPr>
        <p:spPr>
          <a:xfrm>
            <a:off x="3332880" y="4298760"/>
            <a:ext cx="11622240" cy="15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404"/>
              </a:lnSpc>
              <a:tabLst>
                <a:tab algn="l" pos="0"/>
              </a:tabLst>
            </a:pPr>
            <a:r>
              <a:rPr b="1" lang="en-US" sz="886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STRATÉGIE</a:t>
            </a:r>
            <a:endParaRPr b="0" lang="fr-FR" sz="88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Box 9"/>
          <p:cNvSpPr/>
          <p:nvPr/>
        </p:nvSpPr>
        <p:spPr>
          <a:xfrm>
            <a:off x="17479080" y="9582480"/>
            <a:ext cx="52092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98"/>
              </a:lnSpc>
            </a:pPr>
            <a:r>
              <a:rPr b="1" lang="en-US" sz="3000" strike="noStrike" u="none">
                <a:solidFill>
                  <a:srgbClr val="f8f9f9"/>
                </a:solidFill>
                <a:effectLst/>
                <a:uFillTx/>
                <a:latin typeface="Montserrat Bold"/>
                <a:ea typeface="Montserrat Bold"/>
              </a:rPr>
              <a:t>04</a:t>
            </a:r>
            <a:endParaRPr b="0" lang="fr-F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2"/>
          <p:cNvGrpSpPr/>
          <p:nvPr/>
        </p:nvGrpSpPr>
        <p:grpSpPr>
          <a:xfrm>
            <a:off x="-1595880" y="-1782000"/>
            <a:ext cx="3564000" cy="3564000"/>
            <a:chOff x="-1595880" y="-1782000"/>
            <a:chExt cx="3564000" cy="3564000"/>
          </a:xfrm>
        </p:grpSpPr>
        <p:sp>
          <p:nvSpPr>
            <p:cNvPr id="125" name="Freeform 3"/>
            <p:cNvSpPr/>
            <p:nvPr/>
          </p:nvSpPr>
          <p:spPr>
            <a:xfrm>
              <a:off x="-1595880" y="-1782000"/>
              <a:ext cx="3564000" cy="3564000"/>
            </a:xfrm>
            <a:custGeom>
              <a:avLst/>
              <a:gdLst>
                <a:gd name="textAreaLeft" fmla="*/ 0 w 3564000"/>
                <a:gd name="textAreaRight" fmla="*/ 3564360 w 3564000"/>
                <a:gd name="textAreaTop" fmla="*/ 0 h 3564000"/>
                <a:gd name="textAreaBottom" fmla="*/ 3564360 h 35640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952500">
              <a:solidFill>
                <a:srgbClr val="051d40">
                  <a:alpha val="16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" name="TextBox 4"/>
            <p:cNvSpPr/>
            <p:nvPr/>
          </p:nvSpPr>
          <p:spPr>
            <a:xfrm>
              <a:off x="-1261800" y="-1614960"/>
              <a:ext cx="2895480" cy="306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27" name="Group 5"/>
          <p:cNvGrpSpPr/>
          <p:nvPr/>
        </p:nvGrpSpPr>
        <p:grpSpPr>
          <a:xfrm>
            <a:off x="14700600" y="7074360"/>
            <a:ext cx="5946480" cy="5946480"/>
            <a:chOff x="14700600" y="7074360"/>
            <a:chExt cx="5946480" cy="5946480"/>
          </a:xfrm>
        </p:grpSpPr>
        <p:sp>
          <p:nvSpPr>
            <p:cNvPr id="128" name="Freeform 6"/>
            <p:cNvSpPr/>
            <p:nvPr/>
          </p:nvSpPr>
          <p:spPr>
            <a:xfrm>
              <a:off x="14700600" y="7074360"/>
              <a:ext cx="5946480" cy="5946480"/>
            </a:xfrm>
            <a:custGeom>
              <a:avLst/>
              <a:gdLst>
                <a:gd name="textAreaLeft" fmla="*/ 0 w 5946480"/>
                <a:gd name="textAreaRight" fmla="*/ 5946840 w 5946480"/>
                <a:gd name="textAreaTop" fmla="*/ 0 h 5946480"/>
                <a:gd name="textAreaBottom" fmla="*/ 5946840 h 59464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952500">
              <a:solidFill>
                <a:srgbClr val="ffffff">
                  <a:alpha val="16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" name="TextBox 7"/>
            <p:cNvSpPr/>
            <p:nvPr/>
          </p:nvSpPr>
          <p:spPr>
            <a:xfrm>
              <a:off x="15258240" y="7353000"/>
              <a:ext cx="4831560" cy="511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30" name="Group 8"/>
          <p:cNvGrpSpPr/>
          <p:nvPr/>
        </p:nvGrpSpPr>
        <p:grpSpPr>
          <a:xfrm>
            <a:off x="13266720" y="-144720"/>
            <a:ext cx="5020920" cy="10431360"/>
            <a:chOff x="13266720" y="-144720"/>
            <a:chExt cx="5020920" cy="10431360"/>
          </a:xfrm>
        </p:grpSpPr>
        <p:sp>
          <p:nvSpPr>
            <p:cNvPr id="131" name="Freeform 9"/>
            <p:cNvSpPr/>
            <p:nvPr/>
          </p:nvSpPr>
          <p:spPr>
            <a:xfrm>
              <a:off x="13266720" y="0"/>
              <a:ext cx="5020920" cy="10286640"/>
            </a:xfrm>
            <a:custGeom>
              <a:avLst/>
              <a:gdLst>
                <a:gd name="textAreaLeft" fmla="*/ 0 w 5020920"/>
                <a:gd name="textAreaRight" fmla="*/ 5021280 w 502092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" name="TextBox 10"/>
            <p:cNvSpPr/>
            <p:nvPr/>
          </p:nvSpPr>
          <p:spPr>
            <a:xfrm>
              <a:off x="13266720" y="-144720"/>
              <a:ext cx="5020920" cy="10431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33" name="Freeform 11"/>
          <p:cNvSpPr/>
          <p:nvPr/>
        </p:nvSpPr>
        <p:spPr>
          <a:xfrm>
            <a:off x="1555200" y="7462800"/>
            <a:ext cx="15177240" cy="946440"/>
          </a:xfrm>
          <a:custGeom>
            <a:avLst/>
            <a:gdLst>
              <a:gd name="textAreaLeft" fmla="*/ 0 w 15177240"/>
              <a:gd name="textAreaRight" fmla="*/ 15177600 w 15177240"/>
              <a:gd name="textAreaTop" fmla="*/ 0 h 946440"/>
              <a:gd name="textAreaBottom" fmla="*/ 946800 h 946440"/>
            </a:gdLst>
            <a:ahLst/>
            <a:rect l="textAreaLeft" t="textAreaTop" r="textAreaRight" b="textAreaBottom"/>
            <a:pathLst>
              <a:path w="15177503" h="946893">
                <a:moveTo>
                  <a:pt x="0" y="0"/>
                </a:moveTo>
                <a:lnTo>
                  <a:pt x="15177502" y="0"/>
                </a:lnTo>
                <a:lnTo>
                  <a:pt x="15177502" y="946893"/>
                </a:lnTo>
                <a:lnTo>
                  <a:pt x="0" y="9468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4" name="Group 12"/>
          <p:cNvGrpSpPr/>
          <p:nvPr/>
        </p:nvGrpSpPr>
        <p:grpSpPr>
          <a:xfrm>
            <a:off x="1575000" y="2920680"/>
            <a:ext cx="15157080" cy="4583160"/>
            <a:chOff x="1575000" y="2920680"/>
            <a:chExt cx="15157080" cy="4583160"/>
          </a:xfrm>
        </p:grpSpPr>
        <p:sp>
          <p:nvSpPr>
            <p:cNvPr id="135" name="Freeform 13"/>
            <p:cNvSpPr/>
            <p:nvPr/>
          </p:nvSpPr>
          <p:spPr>
            <a:xfrm>
              <a:off x="1575000" y="3113280"/>
              <a:ext cx="15157080" cy="4390560"/>
            </a:xfrm>
            <a:custGeom>
              <a:avLst/>
              <a:gdLst>
                <a:gd name="textAreaLeft" fmla="*/ 0 w 15157080"/>
                <a:gd name="textAreaRight" fmla="*/ 15157440 w 15157080"/>
                <a:gd name="textAreaTop" fmla="*/ 0 h 4390560"/>
                <a:gd name="textAreaBottom" fmla="*/ 4390920 h 4390560"/>
              </a:gdLst>
              <a:ahLst/>
              <a:rect l="textAreaLeft" t="textAreaTop" r="textAreaRight" b="textAreaBottom"/>
              <a:pathLst>
                <a:path w="2999100" h="868800">
                  <a:moveTo>
                    <a:pt x="7151" y="0"/>
                  </a:moveTo>
                  <a:lnTo>
                    <a:pt x="2991949" y="0"/>
                  </a:lnTo>
                  <a:cubicBezTo>
                    <a:pt x="2995898" y="0"/>
                    <a:pt x="2999100" y="3201"/>
                    <a:pt x="2999100" y="7151"/>
                  </a:cubicBezTo>
                  <a:lnTo>
                    <a:pt x="2999100" y="861649"/>
                  </a:lnTo>
                  <a:cubicBezTo>
                    <a:pt x="2999100" y="865598"/>
                    <a:pt x="2995898" y="868800"/>
                    <a:pt x="2991949" y="868800"/>
                  </a:cubicBezTo>
                  <a:lnTo>
                    <a:pt x="7151" y="868800"/>
                  </a:lnTo>
                  <a:cubicBezTo>
                    <a:pt x="3201" y="868800"/>
                    <a:pt x="0" y="865598"/>
                    <a:pt x="0" y="861649"/>
                  </a:cubicBezTo>
                  <a:lnTo>
                    <a:pt x="0" y="7151"/>
                  </a:lnTo>
                  <a:cubicBezTo>
                    <a:pt x="0" y="3201"/>
                    <a:pt x="3201" y="0"/>
                    <a:pt x="7151" y="0"/>
                  </a:cubicBezTo>
                  <a:close/>
                </a:path>
              </a:pathLst>
            </a:custGeom>
            <a:solidFill>
              <a:srgbClr val="0056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" name="TextBox 14"/>
            <p:cNvSpPr/>
            <p:nvPr/>
          </p:nvSpPr>
          <p:spPr>
            <a:xfrm>
              <a:off x="1575000" y="2920680"/>
              <a:ext cx="15157080" cy="4583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7680" rIns="67680" tIns="67680" bIns="6768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37" name="Group 15"/>
          <p:cNvGrpSpPr/>
          <p:nvPr/>
        </p:nvGrpSpPr>
        <p:grpSpPr>
          <a:xfrm>
            <a:off x="2435760" y="2537280"/>
            <a:ext cx="3689640" cy="1050840"/>
            <a:chOff x="2435760" y="2537280"/>
            <a:chExt cx="3689640" cy="1050840"/>
          </a:xfrm>
        </p:grpSpPr>
        <p:sp>
          <p:nvSpPr>
            <p:cNvPr id="138" name="Freeform 16"/>
            <p:cNvSpPr/>
            <p:nvPr/>
          </p:nvSpPr>
          <p:spPr>
            <a:xfrm>
              <a:off x="2435760" y="2675880"/>
              <a:ext cx="3689640" cy="912240"/>
            </a:xfrm>
            <a:custGeom>
              <a:avLst/>
              <a:gdLst>
                <a:gd name="textAreaLeft" fmla="*/ 0 w 3689640"/>
                <a:gd name="textAreaRight" fmla="*/ 3690000 w 3689640"/>
                <a:gd name="textAreaTop" fmla="*/ 0 h 912240"/>
                <a:gd name="textAreaBottom" fmla="*/ 912600 h 912240"/>
              </a:gdLst>
              <a:ahLst/>
              <a:rect l="textAreaLeft" t="textAreaTop" r="textAreaRight" b="textAreaBottom"/>
              <a:pathLst>
                <a:path w="1013291" h="250585">
                  <a:moveTo>
                    <a:pt x="96510" y="0"/>
                  </a:moveTo>
                  <a:lnTo>
                    <a:pt x="916781" y="0"/>
                  </a:lnTo>
                  <a:cubicBezTo>
                    <a:pt x="942377" y="0"/>
                    <a:pt x="966925" y="10168"/>
                    <a:pt x="985024" y="28267"/>
                  </a:cubicBezTo>
                  <a:cubicBezTo>
                    <a:pt x="1003123" y="46366"/>
                    <a:pt x="1013291" y="70914"/>
                    <a:pt x="1013291" y="96510"/>
                  </a:cubicBezTo>
                  <a:lnTo>
                    <a:pt x="1013291" y="154075"/>
                  </a:lnTo>
                  <a:cubicBezTo>
                    <a:pt x="1013291" y="179671"/>
                    <a:pt x="1003123" y="204219"/>
                    <a:pt x="985024" y="222318"/>
                  </a:cubicBezTo>
                  <a:cubicBezTo>
                    <a:pt x="966925" y="240417"/>
                    <a:pt x="942377" y="250585"/>
                    <a:pt x="916781" y="250585"/>
                  </a:cubicBezTo>
                  <a:lnTo>
                    <a:pt x="96510" y="250585"/>
                  </a:lnTo>
                  <a:cubicBezTo>
                    <a:pt x="43209" y="250585"/>
                    <a:pt x="0" y="207376"/>
                    <a:pt x="0" y="154075"/>
                  </a:cubicBezTo>
                  <a:lnTo>
                    <a:pt x="0" y="96510"/>
                  </a:lnTo>
                  <a:cubicBezTo>
                    <a:pt x="0" y="70914"/>
                    <a:pt x="10168" y="46366"/>
                    <a:pt x="28267" y="28267"/>
                  </a:cubicBezTo>
                  <a:cubicBezTo>
                    <a:pt x="46366" y="10168"/>
                    <a:pt x="70914" y="0"/>
                    <a:pt x="9651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14074"/>
                </a:gs>
                <a:gs pos="100000">
                  <a:srgbClr val="00569e"/>
                </a:gs>
              </a:gsLst>
              <a:lin ang="135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" name="TextBox 17"/>
            <p:cNvSpPr/>
            <p:nvPr/>
          </p:nvSpPr>
          <p:spPr>
            <a:xfrm>
              <a:off x="2435760" y="2537280"/>
              <a:ext cx="3689640" cy="1050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481"/>
                </a:lnSpc>
                <a:tabLst>
                  <a:tab algn="l" pos="0"/>
                </a:tabLst>
              </a:pPr>
              <a:r>
                <a:rPr b="1" lang="en-US" sz="2490" strike="noStrike" u="none">
                  <a:solidFill>
                    <a:srgbClr val="ffffff"/>
                  </a:solidFill>
                  <a:effectLst/>
                  <a:uFillTx/>
                  <a:latin typeface="Montserrat Bold"/>
                  <a:ea typeface="Montserrat Bold"/>
                </a:rPr>
                <a:t>Problème 1</a:t>
              </a:r>
              <a:endParaRPr b="0" lang="fr-FR" sz="249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40" name="Group 18"/>
          <p:cNvGrpSpPr/>
          <p:nvPr/>
        </p:nvGrpSpPr>
        <p:grpSpPr>
          <a:xfrm>
            <a:off x="7303320" y="2537280"/>
            <a:ext cx="3689640" cy="1050840"/>
            <a:chOff x="7303320" y="2537280"/>
            <a:chExt cx="3689640" cy="1050840"/>
          </a:xfrm>
        </p:grpSpPr>
        <p:sp>
          <p:nvSpPr>
            <p:cNvPr id="141" name="Freeform 19"/>
            <p:cNvSpPr/>
            <p:nvPr/>
          </p:nvSpPr>
          <p:spPr>
            <a:xfrm>
              <a:off x="7303320" y="2675880"/>
              <a:ext cx="3689640" cy="912240"/>
            </a:xfrm>
            <a:custGeom>
              <a:avLst/>
              <a:gdLst>
                <a:gd name="textAreaLeft" fmla="*/ 0 w 3689640"/>
                <a:gd name="textAreaRight" fmla="*/ 3690000 w 3689640"/>
                <a:gd name="textAreaTop" fmla="*/ 0 h 912240"/>
                <a:gd name="textAreaBottom" fmla="*/ 912600 h 912240"/>
              </a:gdLst>
              <a:ahLst/>
              <a:rect l="textAreaLeft" t="textAreaTop" r="textAreaRight" b="textAreaBottom"/>
              <a:pathLst>
                <a:path w="1013291" h="250585">
                  <a:moveTo>
                    <a:pt x="96510" y="0"/>
                  </a:moveTo>
                  <a:lnTo>
                    <a:pt x="916781" y="0"/>
                  </a:lnTo>
                  <a:cubicBezTo>
                    <a:pt x="942377" y="0"/>
                    <a:pt x="966925" y="10168"/>
                    <a:pt x="985024" y="28267"/>
                  </a:cubicBezTo>
                  <a:cubicBezTo>
                    <a:pt x="1003123" y="46366"/>
                    <a:pt x="1013291" y="70914"/>
                    <a:pt x="1013291" y="96510"/>
                  </a:cubicBezTo>
                  <a:lnTo>
                    <a:pt x="1013291" y="154075"/>
                  </a:lnTo>
                  <a:cubicBezTo>
                    <a:pt x="1013291" y="179671"/>
                    <a:pt x="1003123" y="204219"/>
                    <a:pt x="985024" y="222318"/>
                  </a:cubicBezTo>
                  <a:cubicBezTo>
                    <a:pt x="966925" y="240417"/>
                    <a:pt x="942377" y="250585"/>
                    <a:pt x="916781" y="250585"/>
                  </a:cubicBezTo>
                  <a:lnTo>
                    <a:pt x="96510" y="250585"/>
                  </a:lnTo>
                  <a:cubicBezTo>
                    <a:pt x="43209" y="250585"/>
                    <a:pt x="0" y="207376"/>
                    <a:pt x="0" y="154075"/>
                  </a:cubicBezTo>
                  <a:lnTo>
                    <a:pt x="0" y="96510"/>
                  </a:lnTo>
                  <a:cubicBezTo>
                    <a:pt x="0" y="70914"/>
                    <a:pt x="10168" y="46366"/>
                    <a:pt x="28267" y="28267"/>
                  </a:cubicBezTo>
                  <a:cubicBezTo>
                    <a:pt x="46366" y="10168"/>
                    <a:pt x="70914" y="0"/>
                    <a:pt x="9651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14074"/>
                </a:gs>
                <a:gs pos="100000">
                  <a:srgbClr val="00569e"/>
                </a:gs>
              </a:gsLst>
              <a:lin ang="135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TextBox 20"/>
            <p:cNvSpPr/>
            <p:nvPr/>
          </p:nvSpPr>
          <p:spPr>
            <a:xfrm>
              <a:off x="7303320" y="2537280"/>
              <a:ext cx="3689640" cy="1050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481"/>
                </a:lnSpc>
                <a:tabLst>
                  <a:tab algn="l" pos="0"/>
                </a:tabLst>
              </a:pPr>
              <a:r>
                <a:rPr b="1" lang="en-US" sz="2490" strike="noStrike" u="none">
                  <a:solidFill>
                    <a:srgbClr val="ffffff"/>
                  </a:solidFill>
                  <a:effectLst/>
                  <a:uFillTx/>
                  <a:latin typeface="Montserrat Bold"/>
                  <a:ea typeface="Montserrat Bold"/>
                </a:rPr>
                <a:t>Problème 2</a:t>
              </a:r>
              <a:endParaRPr b="0" lang="fr-FR" sz="249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43" name="Group 21"/>
          <p:cNvGrpSpPr/>
          <p:nvPr/>
        </p:nvGrpSpPr>
        <p:grpSpPr>
          <a:xfrm>
            <a:off x="12170880" y="2537280"/>
            <a:ext cx="3553920" cy="1050840"/>
            <a:chOff x="12170880" y="2537280"/>
            <a:chExt cx="3553920" cy="1050840"/>
          </a:xfrm>
        </p:grpSpPr>
        <p:sp>
          <p:nvSpPr>
            <p:cNvPr id="144" name="Freeform 22"/>
            <p:cNvSpPr/>
            <p:nvPr/>
          </p:nvSpPr>
          <p:spPr>
            <a:xfrm>
              <a:off x="12170880" y="2675880"/>
              <a:ext cx="3553920" cy="912240"/>
            </a:xfrm>
            <a:custGeom>
              <a:avLst/>
              <a:gdLst>
                <a:gd name="textAreaLeft" fmla="*/ 0 w 3553920"/>
                <a:gd name="textAreaRight" fmla="*/ 3554280 w 3553920"/>
                <a:gd name="textAreaTop" fmla="*/ 0 h 912240"/>
                <a:gd name="textAreaBottom" fmla="*/ 912600 h 912240"/>
              </a:gdLst>
              <a:ahLst/>
              <a:rect l="textAreaLeft" t="textAreaTop" r="textAreaRight" b="textAreaBottom"/>
              <a:pathLst>
                <a:path w="976004" h="250585">
                  <a:moveTo>
                    <a:pt x="100197" y="0"/>
                  </a:moveTo>
                  <a:lnTo>
                    <a:pt x="875807" y="0"/>
                  </a:lnTo>
                  <a:cubicBezTo>
                    <a:pt x="902381" y="0"/>
                    <a:pt x="927867" y="10556"/>
                    <a:pt x="946657" y="29347"/>
                  </a:cubicBezTo>
                  <a:cubicBezTo>
                    <a:pt x="965448" y="48138"/>
                    <a:pt x="976004" y="73623"/>
                    <a:pt x="976004" y="100197"/>
                  </a:cubicBezTo>
                  <a:lnTo>
                    <a:pt x="976004" y="150388"/>
                  </a:lnTo>
                  <a:cubicBezTo>
                    <a:pt x="976004" y="176962"/>
                    <a:pt x="965448" y="202448"/>
                    <a:pt x="946657" y="221238"/>
                  </a:cubicBezTo>
                  <a:cubicBezTo>
                    <a:pt x="927867" y="240029"/>
                    <a:pt x="902381" y="250585"/>
                    <a:pt x="875807" y="250585"/>
                  </a:cubicBezTo>
                  <a:lnTo>
                    <a:pt x="100197" y="250585"/>
                  </a:lnTo>
                  <a:cubicBezTo>
                    <a:pt x="44860" y="250585"/>
                    <a:pt x="0" y="205725"/>
                    <a:pt x="0" y="150388"/>
                  </a:cubicBezTo>
                  <a:lnTo>
                    <a:pt x="0" y="100197"/>
                  </a:lnTo>
                  <a:cubicBezTo>
                    <a:pt x="0" y="73623"/>
                    <a:pt x="10556" y="48138"/>
                    <a:pt x="29347" y="29347"/>
                  </a:cubicBezTo>
                  <a:cubicBezTo>
                    <a:pt x="48138" y="10556"/>
                    <a:pt x="73623" y="0"/>
                    <a:pt x="10019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14074"/>
                </a:gs>
                <a:gs pos="100000">
                  <a:srgbClr val="00569e"/>
                </a:gs>
              </a:gsLst>
              <a:lin ang="135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" name="TextBox 23"/>
            <p:cNvSpPr/>
            <p:nvPr/>
          </p:nvSpPr>
          <p:spPr>
            <a:xfrm>
              <a:off x="12170880" y="2537280"/>
              <a:ext cx="3553920" cy="1050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481"/>
                </a:lnSpc>
                <a:tabLst>
                  <a:tab algn="l" pos="0"/>
                </a:tabLst>
              </a:pPr>
              <a:r>
                <a:rPr b="1" lang="en-US" sz="2490" strike="noStrike" u="none">
                  <a:solidFill>
                    <a:srgbClr val="ffffff"/>
                  </a:solidFill>
                  <a:effectLst/>
                  <a:uFillTx/>
                  <a:latin typeface="Montserrat Bold"/>
                  <a:ea typeface="Montserrat Bold"/>
                </a:rPr>
                <a:t>Problème 3</a:t>
              </a:r>
              <a:endParaRPr b="0" lang="fr-FR" sz="249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6" name="TextBox 24"/>
          <p:cNvSpPr/>
          <p:nvPr/>
        </p:nvSpPr>
        <p:spPr>
          <a:xfrm>
            <a:off x="2155680" y="3794400"/>
            <a:ext cx="429084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07"/>
              </a:lnSpc>
              <a:tabLst>
                <a:tab algn="l" pos="0"/>
              </a:tabLst>
            </a:pPr>
            <a:r>
              <a:rPr b="1" lang="en-US" sz="2220" spc="-45" strike="noStrike" u="none">
                <a:solidFill>
                  <a:srgbClr val="fdfdfd"/>
                </a:solidFill>
                <a:effectLst/>
                <a:uFillTx/>
                <a:latin typeface="Montserrat Bold"/>
                <a:ea typeface="Montserrat Bold"/>
              </a:rPr>
              <a:t>Gestion efficace des articles :</a:t>
            </a:r>
            <a:endParaRPr b="0" lang="fr-FR" sz="22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107"/>
              </a:lnSpc>
              <a:tabLst>
                <a:tab algn="l" pos="0"/>
              </a:tabLst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79160" indent="-239400" defTabSz="914400">
              <a:lnSpc>
                <a:spcPts val="3107"/>
              </a:lnSpc>
              <a:buClr>
                <a:srgbClr val="fdfdf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20" spc="-45" strike="noStrike" u="none">
                <a:solidFill>
                  <a:srgbClr val="fdfdfd"/>
                </a:solidFill>
                <a:effectLst/>
                <a:uFillTx/>
                <a:latin typeface="Montserrat"/>
                <a:ea typeface="Montserrat"/>
              </a:rPr>
              <a:t>Comment permettre l’ajout, la suppression et la recherche rapide d'articles tout en garantissant une gestion fluide du stock ?</a:t>
            </a:r>
            <a:endParaRPr b="0" lang="fr-FR" sz="22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107"/>
              </a:lnSpc>
              <a:tabLst>
                <a:tab algn="l" pos="0"/>
              </a:tabLst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Box 25"/>
          <p:cNvSpPr/>
          <p:nvPr/>
        </p:nvSpPr>
        <p:spPr>
          <a:xfrm>
            <a:off x="6693120" y="3794400"/>
            <a:ext cx="4547160" cy="7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107"/>
              </a:lnSpc>
              <a:tabLst>
                <a:tab algn="l" pos="0"/>
              </a:tabLst>
            </a:pPr>
            <a:r>
              <a:rPr b="1" lang="en-US" sz="2220" spc="-45" strike="noStrike" u="none">
                <a:solidFill>
                  <a:srgbClr val="fdfdfd"/>
                </a:solidFill>
                <a:effectLst/>
                <a:uFillTx/>
                <a:latin typeface="Montserrat Bold"/>
                <a:ea typeface="Montserrat Bold"/>
              </a:rPr>
              <a:t>Optimisation de la mémoire :</a:t>
            </a:r>
            <a:endParaRPr b="0" lang="fr-FR" sz="22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107"/>
              </a:lnSpc>
              <a:tabLst>
                <a:tab algn="l" pos="0"/>
              </a:tabLst>
            </a:pP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Box 26"/>
          <p:cNvSpPr/>
          <p:nvPr/>
        </p:nvSpPr>
        <p:spPr>
          <a:xfrm>
            <a:off x="7221960" y="4524120"/>
            <a:ext cx="4436640" cy="23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78440" indent="-239400" defTabSz="914400">
              <a:lnSpc>
                <a:spcPts val="3104"/>
              </a:lnSpc>
              <a:buClr>
                <a:srgbClr val="fdfdfd"/>
              </a:buClr>
              <a:buFont typeface="Arial"/>
              <a:buChar char="•"/>
            </a:pPr>
            <a:r>
              <a:rPr b="0" lang="en-US" sz="2210" strike="noStrike" u="none">
                <a:solidFill>
                  <a:srgbClr val="fdfdfd"/>
                </a:solidFill>
                <a:effectLst/>
                <a:uFillTx/>
                <a:latin typeface="Montserrat"/>
                <a:ea typeface="Montserrat"/>
              </a:rPr>
              <a:t>Comment gérer correctement la mémoire pour éviter les fuites et assurer la stabilité du programme avec un grand nombre d'articles ?</a:t>
            </a:r>
            <a:endParaRPr b="0" lang="fr-FR" sz="22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Box 27"/>
          <p:cNvSpPr/>
          <p:nvPr/>
        </p:nvSpPr>
        <p:spPr>
          <a:xfrm>
            <a:off x="12061800" y="3794400"/>
            <a:ext cx="467064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107"/>
              </a:lnSpc>
              <a:tabLst>
                <a:tab algn="l" pos="0"/>
              </a:tabLst>
            </a:pPr>
            <a:r>
              <a:rPr b="1" lang="en-US" sz="2220" spc="-45" strike="noStrike" u="none">
                <a:solidFill>
                  <a:srgbClr val="fdfdfd"/>
                </a:solidFill>
                <a:effectLst/>
                <a:uFillTx/>
                <a:latin typeface="Montserrat Bold"/>
                <a:ea typeface="Montserrat Bold"/>
              </a:rPr>
              <a:t>Interface utilisateur intuitive :</a:t>
            </a:r>
            <a:endParaRPr b="0" lang="fr-FR" sz="22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Box 28"/>
          <p:cNvSpPr/>
          <p:nvPr/>
        </p:nvSpPr>
        <p:spPr>
          <a:xfrm>
            <a:off x="12170880" y="4524120"/>
            <a:ext cx="4258440" cy="23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78440" indent="-239400" defTabSz="914400">
              <a:lnSpc>
                <a:spcPts val="3104"/>
              </a:lnSpc>
              <a:buClr>
                <a:srgbClr val="fdfdfd"/>
              </a:buClr>
              <a:buFont typeface="Arial"/>
              <a:buChar char="•"/>
            </a:pPr>
            <a:r>
              <a:rPr b="0" lang="en-US" sz="2210" strike="noStrike" u="none">
                <a:solidFill>
                  <a:srgbClr val="fdfdfd"/>
                </a:solidFill>
                <a:effectLst/>
                <a:uFillTx/>
                <a:latin typeface="Montserrat"/>
                <a:ea typeface="Montserrat"/>
              </a:rPr>
              <a:t>Comment concevoir une interface simple et accessible, permettant à n’importe quel utilisateur de gérer le stock sans difficulté ?</a:t>
            </a:r>
            <a:endParaRPr b="0" lang="fr-FR" sz="22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Box 29"/>
          <p:cNvSpPr/>
          <p:nvPr/>
        </p:nvSpPr>
        <p:spPr>
          <a:xfrm>
            <a:off x="16920000" y="9582480"/>
            <a:ext cx="10620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98"/>
              </a:lnSpc>
            </a:pPr>
            <a:r>
              <a:rPr b="1" lang="en-US" sz="3000" strike="noStrike" u="none">
                <a:solidFill>
                  <a:srgbClr val="f8f9f9"/>
                </a:solidFill>
                <a:effectLst/>
                <a:uFillTx/>
                <a:latin typeface="Montserrat Bold"/>
                <a:ea typeface="Montserrat Bold"/>
              </a:rPr>
              <a:t>05</a:t>
            </a:r>
            <a:endParaRPr b="0" lang="fr-F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Freeform 3"/>
          <p:cNvSpPr/>
          <p:nvPr/>
        </p:nvSpPr>
        <p:spPr>
          <a:xfrm rot="5400000">
            <a:off x="8990280" y="810360"/>
            <a:ext cx="8541720" cy="8665920"/>
          </a:xfrm>
          <a:custGeom>
            <a:avLst/>
            <a:gdLst>
              <a:gd name="textAreaLeft" fmla="*/ 0 w 8541720"/>
              <a:gd name="textAreaRight" fmla="*/ 8542080 w 8541720"/>
              <a:gd name="textAreaTop" fmla="*/ 0 h 8665920"/>
              <a:gd name="textAreaBottom" fmla="*/ 8666280 h 8665920"/>
            </a:gdLst>
            <a:ahLst/>
            <a:rect l="textAreaLeft" t="textAreaTop" r="textAreaRight" b="textAreaBottom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  <a:alphaModFix amt="1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Freeform 4"/>
          <p:cNvSpPr/>
          <p:nvPr/>
        </p:nvSpPr>
        <p:spPr>
          <a:xfrm rot="5400000">
            <a:off x="2832840" y="810360"/>
            <a:ext cx="8541720" cy="8665920"/>
          </a:xfrm>
          <a:custGeom>
            <a:avLst/>
            <a:gdLst>
              <a:gd name="textAreaLeft" fmla="*/ 0 w 8541720"/>
              <a:gd name="textAreaRight" fmla="*/ 8542080 w 8541720"/>
              <a:gd name="textAreaTop" fmla="*/ 0 h 8665920"/>
              <a:gd name="textAreaBottom" fmla="*/ 8666280 h 8665920"/>
            </a:gdLst>
            <a:ahLst/>
            <a:rect l="textAreaLeft" t="textAreaTop" r="textAreaRight" b="textAreaBottom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  <a:alphaModFix amt="1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5" name="Group 5"/>
          <p:cNvGrpSpPr/>
          <p:nvPr/>
        </p:nvGrpSpPr>
        <p:grpSpPr>
          <a:xfrm>
            <a:off x="3061440" y="1943640"/>
            <a:ext cx="13235040" cy="5405760"/>
            <a:chOff x="3061440" y="1943640"/>
            <a:chExt cx="13235040" cy="5405760"/>
          </a:xfrm>
        </p:grpSpPr>
        <p:sp>
          <p:nvSpPr>
            <p:cNvPr id="156" name="Freeform 6"/>
            <p:cNvSpPr/>
            <p:nvPr/>
          </p:nvSpPr>
          <p:spPr>
            <a:xfrm>
              <a:off x="3061440" y="2088360"/>
              <a:ext cx="13235040" cy="5261040"/>
            </a:xfrm>
            <a:custGeom>
              <a:avLst/>
              <a:gdLst>
                <a:gd name="textAreaLeft" fmla="*/ 0 w 13235040"/>
                <a:gd name="textAreaRight" fmla="*/ 13235400 w 13235040"/>
                <a:gd name="textAreaTop" fmla="*/ 0 h 5261040"/>
                <a:gd name="textAreaBottom" fmla="*/ 5261400 h 5261040"/>
              </a:gdLst>
              <a:ahLst/>
              <a:rect l="textAreaLeft" t="textAreaTop" r="textAreaRight" b="textAreaBottom"/>
              <a:pathLst>
                <a:path w="3485900" h="1385694">
                  <a:moveTo>
                    <a:pt x="0" y="0"/>
                  </a:moveTo>
                  <a:lnTo>
                    <a:pt x="3485900" y="0"/>
                  </a:lnTo>
                  <a:lnTo>
                    <a:pt x="3485900" y="1385694"/>
                  </a:lnTo>
                  <a:lnTo>
                    <a:pt x="0" y="1385694"/>
                  </a:lnTo>
                  <a:close/>
                </a:path>
              </a:pathLst>
            </a:custGeom>
            <a:solidFill>
              <a:srgbClr val="145da0"/>
            </a:solidFill>
            <a:ln cap="sq" w="381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" name="TextBox 7"/>
            <p:cNvSpPr/>
            <p:nvPr/>
          </p:nvSpPr>
          <p:spPr>
            <a:xfrm>
              <a:off x="3061440" y="1943640"/>
              <a:ext cx="13235040" cy="540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58" name="TextBox 8"/>
          <p:cNvSpPr/>
          <p:nvPr/>
        </p:nvSpPr>
        <p:spPr>
          <a:xfrm>
            <a:off x="3893040" y="3088440"/>
            <a:ext cx="11571840" cy="308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404"/>
              </a:lnSpc>
              <a:tabLst>
                <a:tab algn="l" pos="0"/>
              </a:tabLst>
            </a:pPr>
            <a:r>
              <a:rPr b="1" lang="en-US" sz="886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STRUCTURE DU CODE</a:t>
            </a:r>
            <a:endParaRPr b="0" lang="fr-FR" sz="88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Box 9"/>
          <p:cNvSpPr/>
          <p:nvPr/>
        </p:nvSpPr>
        <p:spPr>
          <a:xfrm>
            <a:off x="16920000" y="9582480"/>
            <a:ext cx="107028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98"/>
              </a:lnSpc>
            </a:pPr>
            <a:r>
              <a:rPr b="1" lang="en-US" sz="3000" strike="noStrike" u="none">
                <a:solidFill>
                  <a:srgbClr val="f8f9f9"/>
                </a:solidFill>
                <a:effectLst/>
                <a:uFillTx/>
                <a:latin typeface="Montserrat Bold"/>
                <a:ea typeface="Montserrat Bold"/>
              </a:rPr>
              <a:t>06</a:t>
            </a:r>
            <a:endParaRPr b="0" lang="fr-F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2"/>
          <p:cNvGrpSpPr/>
          <p:nvPr/>
        </p:nvGrpSpPr>
        <p:grpSpPr>
          <a:xfrm>
            <a:off x="-2124000" y="-2346480"/>
            <a:ext cx="4692600" cy="4692600"/>
            <a:chOff x="-2124000" y="-2346480"/>
            <a:chExt cx="4692600" cy="4692600"/>
          </a:xfrm>
        </p:grpSpPr>
        <p:sp>
          <p:nvSpPr>
            <p:cNvPr id="161" name="Freeform 3"/>
            <p:cNvSpPr/>
            <p:nvPr/>
          </p:nvSpPr>
          <p:spPr>
            <a:xfrm>
              <a:off x="-2124000" y="-2346480"/>
              <a:ext cx="4692600" cy="4692600"/>
            </a:xfrm>
            <a:custGeom>
              <a:avLst/>
              <a:gdLst>
                <a:gd name="textAreaLeft" fmla="*/ 0 w 4692600"/>
                <a:gd name="textAreaRight" fmla="*/ 4692960 w 4692600"/>
                <a:gd name="textAreaTop" fmla="*/ 0 h 4692600"/>
                <a:gd name="textAreaBottom" fmla="*/ 4692960 h 4692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952500">
              <a:solidFill>
                <a:srgbClr val="ffffff">
                  <a:alpha val="16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2" name="TextBox 4"/>
            <p:cNvSpPr/>
            <p:nvPr/>
          </p:nvSpPr>
          <p:spPr>
            <a:xfrm>
              <a:off x="-1684080" y="-2126520"/>
              <a:ext cx="3812760" cy="403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63" name="Group 5"/>
          <p:cNvGrpSpPr/>
          <p:nvPr/>
        </p:nvGrpSpPr>
        <p:grpSpPr>
          <a:xfrm>
            <a:off x="15573600" y="7940520"/>
            <a:ext cx="4692600" cy="4692600"/>
            <a:chOff x="15573600" y="7940520"/>
            <a:chExt cx="4692600" cy="4692600"/>
          </a:xfrm>
        </p:grpSpPr>
        <p:sp>
          <p:nvSpPr>
            <p:cNvPr id="164" name="Freeform 6"/>
            <p:cNvSpPr/>
            <p:nvPr/>
          </p:nvSpPr>
          <p:spPr>
            <a:xfrm>
              <a:off x="15573600" y="7940520"/>
              <a:ext cx="4692600" cy="4692600"/>
            </a:xfrm>
            <a:custGeom>
              <a:avLst/>
              <a:gdLst>
                <a:gd name="textAreaLeft" fmla="*/ 0 w 4692600"/>
                <a:gd name="textAreaRight" fmla="*/ 4692960 w 4692600"/>
                <a:gd name="textAreaTop" fmla="*/ 0 h 4692600"/>
                <a:gd name="textAreaBottom" fmla="*/ 4692960 h 4692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952500">
              <a:solidFill>
                <a:srgbClr val="ffffff">
                  <a:alpha val="16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5" name="TextBox 7"/>
            <p:cNvSpPr/>
            <p:nvPr/>
          </p:nvSpPr>
          <p:spPr>
            <a:xfrm>
              <a:off x="16013520" y="8160480"/>
              <a:ext cx="3812760" cy="403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66" name="Freeform 8"/>
          <p:cNvSpPr/>
          <p:nvPr/>
        </p:nvSpPr>
        <p:spPr>
          <a:xfrm>
            <a:off x="1671120" y="2346480"/>
            <a:ext cx="14945760" cy="6706800"/>
          </a:xfrm>
          <a:custGeom>
            <a:avLst/>
            <a:gdLst>
              <a:gd name="textAreaLeft" fmla="*/ 0 w 14945760"/>
              <a:gd name="textAreaRight" fmla="*/ 14946120 w 14945760"/>
              <a:gd name="textAreaTop" fmla="*/ 0 h 6706800"/>
              <a:gd name="textAreaBottom" fmla="*/ 6707160 h 6706800"/>
            </a:gdLst>
            <a:ahLst/>
            <a:rect l="textAreaLeft" t="textAreaTop" r="textAreaRight" b="textAreaBottom"/>
            <a:pathLst>
              <a:path w="14946060" h="6707044">
                <a:moveTo>
                  <a:pt x="0" y="0"/>
                </a:moveTo>
                <a:lnTo>
                  <a:pt x="14946060" y="0"/>
                </a:lnTo>
                <a:lnTo>
                  <a:pt x="14946060" y="6707045"/>
                </a:lnTo>
                <a:lnTo>
                  <a:pt x="0" y="67070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Box 9"/>
          <p:cNvSpPr/>
          <p:nvPr/>
        </p:nvSpPr>
        <p:spPr>
          <a:xfrm>
            <a:off x="3682080" y="331200"/>
            <a:ext cx="1189116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247"/>
              </a:lnSpc>
            </a:pPr>
            <a:r>
              <a:rPr b="1" lang="en-US" sz="7319" strike="noStrike" u="none">
                <a:solidFill>
                  <a:srgbClr val="f8f9f9"/>
                </a:solidFill>
                <a:effectLst/>
                <a:uFillTx/>
                <a:latin typeface="Montserrat Bold"/>
                <a:ea typeface="Montserrat Bold"/>
              </a:rPr>
              <a:t>Structure des données</a:t>
            </a:r>
            <a:endParaRPr b="0" lang="fr-FR" sz="7319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Box 10"/>
          <p:cNvSpPr/>
          <p:nvPr/>
        </p:nvSpPr>
        <p:spPr>
          <a:xfrm>
            <a:off x="17100000" y="9582480"/>
            <a:ext cx="88632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98"/>
              </a:lnSpc>
            </a:pPr>
            <a:r>
              <a:rPr b="1" lang="en-US" sz="3000" strike="noStrike" u="none">
                <a:solidFill>
                  <a:srgbClr val="f8f9f9"/>
                </a:solidFill>
                <a:effectLst/>
                <a:uFillTx/>
                <a:latin typeface="Montserrat Bold"/>
                <a:ea typeface="Montserrat Bold"/>
              </a:rPr>
              <a:t>07</a:t>
            </a:r>
            <a:endParaRPr b="0" lang="fr-FR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Freeform 3"/>
          <p:cNvSpPr/>
          <p:nvPr/>
        </p:nvSpPr>
        <p:spPr>
          <a:xfrm rot="5400000">
            <a:off x="8990280" y="810360"/>
            <a:ext cx="8541720" cy="8665920"/>
          </a:xfrm>
          <a:custGeom>
            <a:avLst/>
            <a:gdLst>
              <a:gd name="textAreaLeft" fmla="*/ 0 w 8541720"/>
              <a:gd name="textAreaRight" fmla="*/ 8542080 w 8541720"/>
              <a:gd name="textAreaTop" fmla="*/ 0 h 8665920"/>
              <a:gd name="textAreaBottom" fmla="*/ 8666280 h 8665920"/>
            </a:gdLst>
            <a:ahLst/>
            <a:rect l="textAreaLeft" t="textAreaTop" r="textAreaRight" b="textAreaBottom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  <a:alphaModFix amt="1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Freeform 4"/>
          <p:cNvSpPr/>
          <p:nvPr/>
        </p:nvSpPr>
        <p:spPr>
          <a:xfrm rot="5400000">
            <a:off x="2832840" y="810360"/>
            <a:ext cx="8541720" cy="8665920"/>
          </a:xfrm>
          <a:custGeom>
            <a:avLst/>
            <a:gdLst>
              <a:gd name="textAreaLeft" fmla="*/ 0 w 8541720"/>
              <a:gd name="textAreaRight" fmla="*/ 8542080 w 8541720"/>
              <a:gd name="textAreaTop" fmla="*/ 0 h 8665920"/>
              <a:gd name="textAreaBottom" fmla="*/ 8666280 h 8665920"/>
            </a:gdLst>
            <a:ahLst/>
            <a:rect l="textAreaLeft" t="textAreaTop" r="textAreaRight" b="textAreaBottom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  <a:alphaModFix amt="1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72" name="Group 5"/>
          <p:cNvGrpSpPr/>
          <p:nvPr/>
        </p:nvGrpSpPr>
        <p:grpSpPr>
          <a:xfrm>
            <a:off x="3061440" y="2792880"/>
            <a:ext cx="12164760" cy="4556520"/>
            <a:chOff x="3061440" y="2792880"/>
            <a:chExt cx="12164760" cy="4556520"/>
          </a:xfrm>
        </p:grpSpPr>
        <p:sp>
          <p:nvSpPr>
            <p:cNvPr id="173" name="Freeform 6"/>
            <p:cNvSpPr/>
            <p:nvPr/>
          </p:nvSpPr>
          <p:spPr>
            <a:xfrm>
              <a:off x="3061440" y="2937240"/>
              <a:ext cx="12164760" cy="4411800"/>
            </a:xfrm>
            <a:custGeom>
              <a:avLst/>
              <a:gdLst>
                <a:gd name="textAreaLeft" fmla="*/ 0 w 12164760"/>
                <a:gd name="textAreaRight" fmla="*/ 12165120 w 12164760"/>
                <a:gd name="textAreaTop" fmla="*/ 0 h 4411800"/>
                <a:gd name="textAreaBottom" fmla="*/ 4412160 h 4411800"/>
              </a:gdLst>
              <a:ahLst/>
              <a:rect l="textAreaLeft" t="textAreaTop" r="textAreaRight" b="textAreaBottom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cap="sq" w="381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4" name="TextBox 7"/>
            <p:cNvSpPr/>
            <p:nvPr/>
          </p:nvSpPr>
          <p:spPr>
            <a:xfrm>
              <a:off x="3061440" y="2792880"/>
              <a:ext cx="12164760" cy="455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75" name="TextBox 8"/>
          <p:cNvSpPr/>
          <p:nvPr/>
        </p:nvSpPr>
        <p:spPr>
          <a:xfrm>
            <a:off x="2959200" y="4298760"/>
            <a:ext cx="12313440" cy="15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402"/>
              </a:lnSpc>
              <a:tabLst>
                <a:tab algn="l" pos="0"/>
              </a:tabLst>
            </a:pPr>
            <a:r>
              <a:rPr b="1" lang="en-US" sz="886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FONCTIONNEMENT</a:t>
            </a:r>
            <a:endParaRPr b="0" lang="fr-FR" sz="88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TextBox 9"/>
          <p:cNvSpPr/>
          <p:nvPr/>
        </p:nvSpPr>
        <p:spPr>
          <a:xfrm>
            <a:off x="17484840" y="9582480"/>
            <a:ext cx="50976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98"/>
              </a:lnSpc>
            </a:pPr>
            <a:r>
              <a:rPr b="1" lang="en-US" sz="3000" strike="noStrike" u="none">
                <a:solidFill>
                  <a:srgbClr val="f8f9f9"/>
                </a:solidFill>
                <a:effectLst/>
                <a:uFillTx/>
                <a:latin typeface="Montserrat Bold"/>
                <a:ea typeface="Montserrat Bold"/>
              </a:rPr>
              <a:t>08</a:t>
            </a:r>
            <a:endParaRPr b="0" lang="fr-F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2"/>
          <p:cNvGrpSpPr/>
          <p:nvPr/>
        </p:nvGrpSpPr>
        <p:grpSpPr>
          <a:xfrm>
            <a:off x="-6656400" y="-2445840"/>
            <a:ext cx="15178320" cy="15178320"/>
            <a:chOff x="-6656400" y="-2445840"/>
            <a:chExt cx="15178320" cy="15178320"/>
          </a:xfrm>
        </p:grpSpPr>
        <p:sp>
          <p:nvSpPr>
            <p:cNvPr id="178" name="Freeform 3"/>
            <p:cNvSpPr/>
            <p:nvPr/>
          </p:nvSpPr>
          <p:spPr>
            <a:xfrm>
              <a:off x="-6656400" y="-2445840"/>
              <a:ext cx="15178320" cy="15178320"/>
            </a:xfrm>
            <a:custGeom>
              <a:avLst/>
              <a:gdLst>
                <a:gd name="textAreaLeft" fmla="*/ 0 w 15178320"/>
                <a:gd name="textAreaRight" fmla="*/ 15178680 w 15178320"/>
                <a:gd name="textAreaTop" fmla="*/ 0 h 15178320"/>
                <a:gd name="textAreaBottom" fmla="*/ 15178680 h 15178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38100">
              <a:solidFill>
                <a:srgbClr val="145da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9" name="TextBox 4"/>
            <p:cNvSpPr/>
            <p:nvPr/>
          </p:nvSpPr>
          <p:spPr>
            <a:xfrm>
              <a:off x="-5233320" y="-1734480"/>
              <a:ext cx="12332520" cy="13043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80" name="Group 5"/>
          <p:cNvGrpSpPr/>
          <p:nvPr/>
        </p:nvGrpSpPr>
        <p:grpSpPr>
          <a:xfrm>
            <a:off x="-6007680" y="-1797480"/>
            <a:ext cx="13881600" cy="13881600"/>
            <a:chOff x="-6007680" y="-1797480"/>
            <a:chExt cx="13881600" cy="13881600"/>
          </a:xfrm>
        </p:grpSpPr>
        <p:sp>
          <p:nvSpPr>
            <p:cNvPr id="181" name="Freeform 6"/>
            <p:cNvSpPr/>
            <p:nvPr/>
          </p:nvSpPr>
          <p:spPr>
            <a:xfrm>
              <a:off x="-6007680" y="-1797480"/>
              <a:ext cx="13881600" cy="13881600"/>
            </a:xfrm>
            <a:custGeom>
              <a:avLst/>
              <a:gdLst>
                <a:gd name="textAreaLeft" fmla="*/ 0 w 13881600"/>
                <a:gd name="textAreaRight" fmla="*/ 13881960 w 13881600"/>
                <a:gd name="textAreaTop" fmla="*/ 0 h 13881600"/>
                <a:gd name="textAreaBottom" fmla="*/ 13881960 h 13881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" name="TextBox 7"/>
            <p:cNvSpPr/>
            <p:nvPr/>
          </p:nvSpPr>
          <p:spPr>
            <a:xfrm>
              <a:off x="-4706280" y="-1146600"/>
              <a:ext cx="11278800" cy="1192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83" name="TextBox 8"/>
          <p:cNvSpPr/>
          <p:nvPr/>
        </p:nvSpPr>
        <p:spPr>
          <a:xfrm>
            <a:off x="580680" y="3940920"/>
            <a:ext cx="6032880" cy="21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793"/>
              </a:lnSpc>
              <a:tabLst>
                <a:tab algn="l" pos="0"/>
              </a:tabLst>
            </a:pPr>
            <a:r>
              <a:rPr b="1" lang="en-US" sz="6280" strike="noStrike" u="none">
                <a:solidFill>
                  <a:srgbClr val="fdfdfd"/>
                </a:solidFill>
                <a:effectLst/>
                <a:uFillTx/>
                <a:latin typeface="Montserrat Bold"/>
                <a:ea typeface="Montserrat Bold"/>
              </a:rPr>
              <a:t>Amelioration possible </a:t>
            </a:r>
            <a:endParaRPr b="0" lang="fr-FR" sz="62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Freeform 9"/>
          <p:cNvSpPr/>
          <p:nvPr/>
        </p:nvSpPr>
        <p:spPr>
          <a:xfrm>
            <a:off x="8618040" y="1767960"/>
            <a:ext cx="1423800" cy="1423800"/>
          </a:xfrm>
          <a:custGeom>
            <a:avLst/>
            <a:gdLst>
              <a:gd name="textAreaLeft" fmla="*/ 0 w 1423800"/>
              <a:gd name="textAreaRight" fmla="*/ 1424160 w 1423800"/>
              <a:gd name="textAreaTop" fmla="*/ 0 h 1423800"/>
              <a:gd name="textAreaBottom" fmla="*/ 1424160 h 1423800"/>
            </a:gdLst>
            <a:ahLst/>
            <a:rect l="textAreaLeft" t="textAreaTop" r="textAreaRight" b="textAreaBottom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Box 10"/>
          <p:cNvSpPr/>
          <p:nvPr/>
        </p:nvSpPr>
        <p:spPr>
          <a:xfrm>
            <a:off x="8763120" y="2041200"/>
            <a:ext cx="1133640" cy="80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698"/>
              </a:lnSpc>
              <a:tabLst>
                <a:tab algn="l" pos="0"/>
              </a:tabLst>
            </a:pPr>
            <a:r>
              <a:rPr b="0" lang="en-US" sz="4780" strike="noStrike" u="none">
                <a:solidFill>
                  <a:srgbClr val="fdfdfd"/>
                </a:solidFill>
                <a:effectLst/>
                <a:uFillTx/>
                <a:latin typeface="Montserrat"/>
                <a:ea typeface="Montserrat"/>
              </a:rPr>
              <a:t>01</a:t>
            </a:r>
            <a:endParaRPr b="0" lang="fr-FR" sz="47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Freeform 11"/>
          <p:cNvSpPr/>
          <p:nvPr/>
        </p:nvSpPr>
        <p:spPr>
          <a:xfrm>
            <a:off x="9144000" y="3541320"/>
            <a:ext cx="1423800" cy="1423800"/>
          </a:xfrm>
          <a:custGeom>
            <a:avLst/>
            <a:gdLst>
              <a:gd name="textAreaLeft" fmla="*/ 0 w 1423800"/>
              <a:gd name="textAreaRight" fmla="*/ 1424160 w 1423800"/>
              <a:gd name="textAreaTop" fmla="*/ 0 h 1423800"/>
              <a:gd name="textAreaBottom" fmla="*/ 1424160 h 1423800"/>
            </a:gdLst>
            <a:ahLst/>
            <a:rect l="textAreaLeft" t="textAreaTop" r="textAreaRight" b="textAreaBottom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TextBox 12"/>
          <p:cNvSpPr/>
          <p:nvPr/>
        </p:nvSpPr>
        <p:spPr>
          <a:xfrm>
            <a:off x="11006280" y="3776040"/>
            <a:ext cx="576792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94"/>
              </a:lnSpc>
            </a:pPr>
            <a:r>
              <a:rPr b="1" lang="en-US" sz="1779" spc="-34" strike="noStrike" u="none">
                <a:solidFill>
                  <a:srgbClr val="145da0"/>
                </a:solidFill>
                <a:effectLst/>
                <a:uFillTx/>
                <a:latin typeface="Montserrat Bold"/>
                <a:ea typeface="Montserrat Bold"/>
              </a:rPr>
              <a:t>Centralisation des messages </a:t>
            </a:r>
            <a:endParaRPr b="0" lang="fr-FR" sz="17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494"/>
              </a:lnSpc>
            </a:pPr>
            <a:r>
              <a:rPr b="0" lang="en-US" sz="1779" spc="-34" strike="noStrike" u="none">
                <a:solidFill>
                  <a:srgbClr val="145da0"/>
                </a:solidFill>
                <a:effectLst/>
                <a:uFillTx/>
                <a:latin typeface="Montserrat"/>
                <a:ea typeface="Montserrat"/>
              </a:rPr>
              <a:t>Utiliser une fonction pour afficher les messages d'erreur ou de confirmation.</a:t>
            </a:r>
            <a:endParaRPr b="0" lang="fr-FR" sz="17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Box 13"/>
          <p:cNvSpPr/>
          <p:nvPr/>
        </p:nvSpPr>
        <p:spPr>
          <a:xfrm>
            <a:off x="9289080" y="3814560"/>
            <a:ext cx="1133640" cy="80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698"/>
              </a:lnSpc>
              <a:tabLst>
                <a:tab algn="l" pos="0"/>
              </a:tabLst>
            </a:pPr>
            <a:r>
              <a:rPr b="0" lang="en-US" sz="4780" strike="noStrike" u="none">
                <a:solidFill>
                  <a:srgbClr val="fdfdfd"/>
                </a:solidFill>
                <a:effectLst/>
                <a:uFillTx/>
                <a:latin typeface="Montserrat"/>
                <a:ea typeface="Montserrat"/>
              </a:rPr>
              <a:t>02</a:t>
            </a:r>
            <a:endParaRPr b="0" lang="fr-FR" sz="47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Freeform 14"/>
          <p:cNvSpPr/>
          <p:nvPr/>
        </p:nvSpPr>
        <p:spPr>
          <a:xfrm>
            <a:off x="9144000" y="5317920"/>
            <a:ext cx="1423800" cy="1423800"/>
          </a:xfrm>
          <a:custGeom>
            <a:avLst/>
            <a:gdLst>
              <a:gd name="textAreaLeft" fmla="*/ 0 w 1423800"/>
              <a:gd name="textAreaRight" fmla="*/ 1424160 w 1423800"/>
              <a:gd name="textAreaTop" fmla="*/ 0 h 1423800"/>
              <a:gd name="textAreaBottom" fmla="*/ 1424160 h 1423800"/>
            </a:gdLst>
            <a:ahLst/>
            <a:rect l="textAreaLeft" t="textAreaTop" r="textAreaRight" b="textAreaBottom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TextBox 15"/>
          <p:cNvSpPr/>
          <p:nvPr/>
        </p:nvSpPr>
        <p:spPr>
          <a:xfrm>
            <a:off x="11025360" y="5553000"/>
            <a:ext cx="576792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94"/>
              </a:lnSpc>
            </a:pPr>
            <a:r>
              <a:rPr b="1" lang="en-US" sz="1779" spc="-34" strike="noStrike" u="none">
                <a:solidFill>
                  <a:srgbClr val="145da0"/>
                </a:solidFill>
                <a:effectLst/>
                <a:uFillTx/>
                <a:latin typeface="Montserrat Bold"/>
                <a:ea typeface="Montserrat Bold"/>
              </a:rPr>
              <a:t>Tests unitaires </a:t>
            </a:r>
            <a:endParaRPr b="0" lang="fr-FR" sz="17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494"/>
              </a:lnSpc>
            </a:pPr>
            <a:r>
              <a:rPr b="0" lang="en-US" sz="1779" spc="-34" strike="noStrike" u="none">
                <a:solidFill>
                  <a:srgbClr val="145da0"/>
                </a:solidFill>
                <a:effectLst/>
                <a:uFillTx/>
                <a:latin typeface="Montserrat"/>
                <a:ea typeface="Montserrat"/>
              </a:rPr>
              <a:t>Ajouter des tests pour valider les fonctions principales.</a:t>
            </a:r>
            <a:endParaRPr b="0" lang="fr-FR" sz="17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Box 16"/>
          <p:cNvSpPr/>
          <p:nvPr/>
        </p:nvSpPr>
        <p:spPr>
          <a:xfrm>
            <a:off x="9289080" y="5591160"/>
            <a:ext cx="1133640" cy="80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698"/>
              </a:lnSpc>
              <a:tabLst>
                <a:tab algn="l" pos="0"/>
              </a:tabLst>
            </a:pPr>
            <a:r>
              <a:rPr b="0" lang="en-US" sz="4780" strike="noStrike" u="none">
                <a:solidFill>
                  <a:srgbClr val="fdfdfd"/>
                </a:solidFill>
                <a:effectLst/>
                <a:uFillTx/>
                <a:latin typeface="Montserrat"/>
                <a:ea typeface="Montserrat"/>
              </a:rPr>
              <a:t>03</a:t>
            </a:r>
            <a:endParaRPr b="0" lang="fr-FR" sz="47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Freeform 17"/>
          <p:cNvSpPr/>
          <p:nvPr/>
        </p:nvSpPr>
        <p:spPr>
          <a:xfrm>
            <a:off x="8618040" y="7094880"/>
            <a:ext cx="1423800" cy="1423800"/>
          </a:xfrm>
          <a:custGeom>
            <a:avLst/>
            <a:gdLst>
              <a:gd name="textAreaLeft" fmla="*/ 0 w 1423800"/>
              <a:gd name="textAreaRight" fmla="*/ 1424160 w 1423800"/>
              <a:gd name="textAreaTop" fmla="*/ 0 h 1423800"/>
              <a:gd name="textAreaBottom" fmla="*/ 1424160 h 1423800"/>
            </a:gdLst>
            <a:ahLst/>
            <a:rect l="textAreaLeft" t="textAreaTop" r="textAreaRight" b="textAreaBottom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TextBox 18"/>
          <p:cNvSpPr/>
          <p:nvPr/>
        </p:nvSpPr>
        <p:spPr>
          <a:xfrm>
            <a:off x="10385280" y="7374240"/>
            <a:ext cx="576792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94"/>
              </a:lnSpc>
            </a:pPr>
            <a:r>
              <a:rPr b="1" lang="en-US" sz="1779" spc="-34" strike="noStrike" u="none">
                <a:solidFill>
                  <a:srgbClr val="145da0"/>
                </a:solidFill>
                <a:effectLst/>
                <a:uFillTx/>
                <a:latin typeface="Montserrat Bold"/>
                <a:ea typeface="Montserrat Bold"/>
              </a:rPr>
              <a:t>Optimisation des tris </a:t>
            </a:r>
            <a:endParaRPr b="0" lang="fr-FR" sz="17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494"/>
              </a:lnSpc>
            </a:pPr>
            <a:r>
              <a:rPr b="0" lang="en-US" sz="1779" spc="-34" strike="noStrike" u="none">
                <a:solidFill>
                  <a:srgbClr val="145da0"/>
                </a:solidFill>
                <a:effectLst/>
                <a:uFillTx/>
                <a:latin typeface="Montserrat"/>
                <a:ea typeface="Montserrat"/>
              </a:rPr>
              <a:t> Réduire l'utilisation de mémoire temporaire lors des tris.</a:t>
            </a:r>
            <a:endParaRPr b="0" lang="fr-FR" sz="17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TextBox 19"/>
          <p:cNvSpPr/>
          <p:nvPr/>
        </p:nvSpPr>
        <p:spPr>
          <a:xfrm>
            <a:off x="8763120" y="7368120"/>
            <a:ext cx="1133640" cy="80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698"/>
              </a:lnSpc>
              <a:tabLst>
                <a:tab algn="l" pos="0"/>
              </a:tabLst>
            </a:pPr>
            <a:r>
              <a:rPr b="0" lang="en-US" sz="4780" strike="noStrike" u="none">
                <a:solidFill>
                  <a:srgbClr val="fdfdfd"/>
                </a:solidFill>
                <a:effectLst/>
                <a:uFillTx/>
                <a:latin typeface="Montserrat"/>
                <a:ea typeface="Montserrat"/>
              </a:rPr>
              <a:t>04</a:t>
            </a:r>
            <a:endParaRPr b="0" lang="fr-FR" sz="47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95" name="Group 20"/>
          <p:cNvGrpSpPr/>
          <p:nvPr/>
        </p:nvGrpSpPr>
        <p:grpSpPr>
          <a:xfrm>
            <a:off x="7905600" y="2656080"/>
            <a:ext cx="373320" cy="373320"/>
            <a:chOff x="7905600" y="2656080"/>
            <a:chExt cx="373320" cy="373320"/>
          </a:xfrm>
        </p:grpSpPr>
        <p:sp>
          <p:nvSpPr>
            <p:cNvPr id="196" name="Freeform 21"/>
            <p:cNvSpPr/>
            <p:nvPr/>
          </p:nvSpPr>
          <p:spPr>
            <a:xfrm>
              <a:off x="7905600" y="2656080"/>
              <a:ext cx="373320" cy="373320"/>
            </a:xfrm>
            <a:custGeom>
              <a:avLst/>
              <a:gdLst>
                <a:gd name="textAreaLeft" fmla="*/ 0 w 373320"/>
                <a:gd name="textAreaRight" fmla="*/ 373680 w 373320"/>
                <a:gd name="textAreaTop" fmla="*/ 0 h 373320"/>
                <a:gd name="textAreaBottom" fmla="*/ 373680 h 373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w="38100">
              <a:solidFill>
                <a:srgbClr val="00569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" name="TextBox 22"/>
            <p:cNvSpPr/>
            <p:nvPr/>
          </p:nvSpPr>
          <p:spPr>
            <a:xfrm>
              <a:off x="7940520" y="2669040"/>
              <a:ext cx="303120" cy="32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6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98" name="Group 23"/>
          <p:cNvGrpSpPr/>
          <p:nvPr/>
        </p:nvGrpSpPr>
        <p:grpSpPr>
          <a:xfrm>
            <a:off x="8315280" y="4180320"/>
            <a:ext cx="373320" cy="373320"/>
            <a:chOff x="8315280" y="4180320"/>
            <a:chExt cx="373320" cy="373320"/>
          </a:xfrm>
        </p:grpSpPr>
        <p:sp>
          <p:nvSpPr>
            <p:cNvPr id="199" name="Freeform 24"/>
            <p:cNvSpPr/>
            <p:nvPr/>
          </p:nvSpPr>
          <p:spPr>
            <a:xfrm>
              <a:off x="8315280" y="4180320"/>
              <a:ext cx="373320" cy="373320"/>
            </a:xfrm>
            <a:custGeom>
              <a:avLst/>
              <a:gdLst>
                <a:gd name="textAreaLeft" fmla="*/ 0 w 373320"/>
                <a:gd name="textAreaRight" fmla="*/ 373680 w 373320"/>
                <a:gd name="textAreaTop" fmla="*/ 0 h 373320"/>
                <a:gd name="textAreaBottom" fmla="*/ 373680 h 373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w="38100">
              <a:solidFill>
                <a:srgbClr val="00569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" name="TextBox 25"/>
            <p:cNvSpPr/>
            <p:nvPr/>
          </p:nvSpPr>
          <p:spPr>
            <a:xfrm>
              <a:off x="8350200" y="4193640"/>
              <a:ext cx="303120" cy="32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6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01" name="Group 26"/>
          <p:cNvGrpSpPr/>
          <p:nvPr/>
        </p:nvGrpSpPr>
        <p:grpSpPr>
          <a:xfrm>
            <a:off x="7944120" y="7402680"/>
            <a:ext cx="373320" cy="373320"/>
            <a:chOff x="7944120" y="7402680"/>
            <a:chExt cx="373320" cy="373320"/>
          </a:xfrm>
        </p:grpSpPr>
        <p:sp>
          <p:nvSpPr>
            <p:cNvPr id="202" name="Freeform 27"/>
            <p:cNvSpPr/>
            <p:nvPr/>
          </p:nvSpPr>
          <p:spPr>
            <a:xfrm>
              <a:off x="7944120" y="7402680"/>
              <a:ext cx="373320" cy="373320"/>
            </a:xfrm>
            <a:custGeom>
              <a:avLst/>
              <a:gdLst>
                <a:gd name="textAreaLeft" fmla="*/ 0 w 373320"/>
                <a:gd name="textAreaRight" fmla="*/ 373680 w 373320"/>
                <a:gd name="textAreaTop" fmla="*/ 0 h 373320"/>
                <a:gd name="textAreaBottom" fmla="*/ 373680 h 373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w="38100">
              <a:solidFill>
                <a:srgbClr val="00569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" name="TextBox 28"/>
            <p:cNvSpPr/>
            <p:nvPr/>
          </p:nvSpPr>
          <p:spPr>
            <a:xfrm>
              <a:off x="7979400" y="7416000"/>
              <a:ext cx="303120" cy="32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6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04" name="Group 29"/>
          <p:cNvGrpSpPr/>
          <p:nvPr/>
        </p:nvGrpSpPr>
        <p:grpSpPr>
          <a:xfrm>
            <a:off x="8309520" y="5760360"/>
            <a:ext cx="373320" cy="373320"/>
            <a:chOff x="8309520" y="5760360"/>
            <a:chExt cx="373320" cy="373320"/>
          </a:xfrm>
        </p:grpSpPr>
        <p:sp>
          <p:nvSpPr>
            <p:cNvPr id="205" name="Freeform 30"/>
            <p:cNvSpPr/>
            <p:nvPr/>
          </p:nvSpPr>
          <p:spPr>
            <a:xfrm>
              <a:off x="8309520" y="5760360"/>
              <a:ext cx="373320" cy="373320"/>
            </a:xfrm>
            <a:custGeom>
              <a:avLst/>
              <a:gdLst>
                <a:gd name="textAreaLeft" fmla="*/ 0 w 373320"/>
                <a:gd name="textAreaRight" fmla="*/ 373680 w 373320"/>
                <a:gd name="textAreaTop" fmla="*/ 0 h 373320"/>
                <a:gd name="textAreaBottom" fmla="*/ 373680 h 3733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w="38100">
              <a:solidFill>
                <a:srgbClr val="00569e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" name="TextBox 31"/>
            <p:cNvSpPr/>
            <p:nvPr/>
          </p:nvSpPr>
          <p:spPr>
            <a:xfrm>
              <a:off x="8344440" y="5773680"/>
              <a:ext cx="303120" cy="32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640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07" name="TextBox 32"/>
          <p:cNvSpPr/>
          <p:nvPr/>
        </p:nvSpPr>
        <p:spPr>
          <a:xfrm>
            <a:off x="10385280" y="1637640"/>
            <a:ext cx="5767920" cy="155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94"/>
              </a:lnSpc>
            </a:pPr>
            <a:r>
              <a:rPr b="1" lang="en-US" sz="1779" spc="-34" strike="noStrike" u="none">
                <a:solidFill>
                  <a:srgbClr val="145da0"/>
                </a:solidFill>
                <a:effectLst/>
                <a:uFillTx/>
                <a:latin typeface="Montserrat Bold"/>
                <a:ea typeface="Montserrat Bold"/>
              </a:rPr>
              <a:t>Interface graphique </a:t>
            </a:r>
            <a:endParaRPr b="0" lang="fr-FR" sz="17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ts val="2494"/>
              </a:lnSpc>
            </a:pPr>
            <a:r>
              <a:rPr b="0" lang="en-US" sz="1779" spc="-34" strike="noStrike" u="none">
                <a:solidFill>
                  <a:srgbClr val="145da0"/>
                </a:solidFill>
                <a:effectLst/>
                <a:uFillTx/>
                <a:latin typeface="Montserrat"/>
                <a:ea typeface="Montserrat"/>
              </a:rPr>
              <a:t>Développer une interface graphique simple (par exemple, avec une bibliothèque comme GTK ou Qt) pour rendre l'application plus conviviale et accessible aux utilisateurs non techniques.</a:t>
            </a:r>
            <a:endParaRPr b="0" lang="fr-FR" sz="177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TextBox 33"/>
          <p:cNvSpPr/>
          <p:nvPr/>
        </p:nvSpPr>
        <p:spPr>
          <a:xfrm>
            <a:off x="17318880" y="9582480"/>
            <a:ext cx="50112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98"/>
              </a:lnSpc>
            </a:pPr>
            <a:r>
              <a:rPr b="1" lang="en-US" sz="3000" strike="noStrike" u="none">
                <a:solidFill>
                  <a:srgbClr val="145da0"/>
                </a:solidFill>
                <a:effectLst/>
                <a:uFillTx/>
                <a:latin typeface="Montserrat Bold"/>
                <a:ea typeface="Montserrat Bold"/>
              </a:rPr>
              <a:t>09</a:t>
            </a:r>
            <a:endParaRPr b="0" lang="fr-FR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Application>LibreOffice/25.2.1.2$Windows_X86_64 LibreOffice_project/d3abf4aee5fd705e4a92bba33a32f40bc4e56f49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DAGjaSQId_Q</dc:identifier>
  <dc:language>fr-FR</dc:language>
  <cp:lastModifiedBy/>
  <dcterms:modified xsi:type="dcterms:W3CDTF">2025-04-04T13:31:21Z</dcterms:modified>
  <cp:revision>3</cp:revision>
  <dc:subject/>
  <dc:title>Gestion de Stock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